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Masters/slideMaster1.xml" ContentType="application/vnd.openxmlformats-officedocument.presentationml.slideMaster+xml"/>
  <Override PartName="/ppt/slideLayouts/slideLayout11.xml" ContentType="application/vnd.openxmlformats-officedocument.presentationml.slideLayout+xml"/>
  <Override PartName="/ppt/slideLayouts/slideLayout9.xml" ContentType="application/vnd.openxmlformats-officedocument.presentationml.slideLayout+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8.xml" ContentType="application/vnd.openxmlformats-officedocument.presentationml.slideLayout+xml"/>
  <Override PartName="/ppt/slideLayouts/slideLayout7.xml" ContentType="application/vnd.openxmlformats-officedocument.presentationml.slideLayout+xml"/>
  <Override PartName="/ppt/slideLayouts/slideLayout6.xml" ContentType="application/vnd.openxmlformats-officedocument.presentationml.slideLayout+xml"/>
  <Override PartName="/ppt/slideLayouts/slideLayout10.xml" ContentType="application/vnd.openxmlformats-officedocument.presentationml.slideLayout+xml"/>
  <Override PartName="/ppt/theme/theme1.xml" ContentType="application/vnd.openxmlformats-officedocument.theme+xml"/>
  <Override PartName="/ppt/tableStyles.xml" ContentType="application/vnd.openxmlformats-officedocument.presentationml.tableStyles+xml"/>
  <Override PartName="/ppt/viewProps.xml" ContentType="application/vnd.openxmlformats-officedocument.presentationml.viewProps+xml"/>
  <Override PartName="/ppt/presProps.xml" ContentType="application/vnd.openxmlformats-officedocument.presentationml.presProps+xml"/>
  <Override PartName="/docProps/app.xml" ContentType="application/vnd.openxmlformats-officedocument.extended-properties+xml"/>
  <Override PartName="/docProps/core.xml" ContentType="application/vnd.openxmlformats-package.core-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70" d="100"/>
          <a:sy n="70" d="100"/>
        </p:scale>
        <p:origin x="536" y="1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customXml" Target="../customXml/item2.xml"/><Relationship Id="rId3" Type="http://schemas.openxmlformats.org/officeDocument/2006/relationships/presProps" Target="presProps.xml"/><Relationship Id="rId7" Type="http://schemas.openxmlformats.org/officeDocument/2006/relationships/customXml" Target="../customXml/item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 Id="rId9" Type="http://schemas.openxmlformats.org/officeDocument/2006/relationships/customXml" Target="../customXml/item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A5F63839-664D-4799-92A3-78480044B3D9}" type="datetimeFigureOut">
              <a:rPr lang="en-GB" smtClean="0"/>
              <a:t>07/02/2022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42F61C1-B060-490F-A1D8-879B08434818}" type="slidenum">
              <a:rPr lang="en-GB" smtClean="0"/>
              <a:t>‹#›</a:t>
            </a:fld>
            <a:endParaRPr lang="en-GB"/>
          </a:p>
        </p:txBody>
      </p:sp>
    </p:spTree>
    <p:extLst>
      <p:ext uri="{BB962C8B-B14F-4D97-AF65-F5344CB8AC3E}">
        <p14:creationId xmlns:p14="http://schemas.microsoft.com/office/powerpoint/2010/main" val="2690527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A5F63839-664D-4799-92A3-78480044B3D9}" type="datetimeFigureOut">
              <a:rPr lang="en-GB" smtClean="0"/>
              <a:t>07/02/2022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42F61C1-B060-490F-A1D8-879B08434818}" type="slidenum">
              <a:rPr lang="en-GB" smtClean="0"/>
              <a:t>‹#›</a:t>
            </a:fld>
            <a:endParaRPr lang="en-GB"/>
          </a:p>
        </p:txBody>
      </p:sp>
    </p:spTree>
    <p:extLst>
      <p:ext uri="{BB962C8B-B14F-4D97-AF65-F5344CB8AC3E}">
        <p14:creationId xmlns:p14="http://schemas.microsoft.com/office/powerpoint/2010/main" val="3852628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A5F63839-664D-4799-92A3-78480044B3D9}" type="datetimeFigureOut">
              <a:rPr lang="en-GB" smtClean="0"/>
              <a:t>07/02/2022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42F61C1-B060-490F-A1D8-879B08434818}" type="slidenum">
              <a:rPr lang="en-GB" smtClean="0"/>
              <a:t>‹#›</a:t>
            </a:fld>
            <a:endParaRPr lang="en-GB"/>
          </a:p>
        </p:txBody>
      </p:sp>
    </p:spTree>
    <p:extLst>
      <p:ext uri="{BB962C8B-B14F-4D97-AF65-F5344CB8AC3E}">
        <p14:creationId xmlns:p14="http://schemas.microsoft.com/office/powerpoint/2010/main" val="42644860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A5F63839-664D-4799-92A3-78480044B3D9}" type="datetimeFigureOut">
              <a:rPr lang="en-GB" smtClean="0"/>
              <a:t>07/02/2022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42F61C1-B060-490F-A1D8-879B08434818}" type="slidenum">
              <a:rPr lang="en-GB" smtClean="0"/>
              <a:t>‹#›</a:t>
            </a:fld>
            <a:endParaRPr lang="en-GB"/>
          </a:p>
        </p:txBody>
      </p:sp>
    </p:spTree>
    <p:extLst>
      <p:ext uri="{BB962C8B-B14F-4D97-AF65-F5344CB8AC3E}">
        <p14:creationId xmlns:p14="http://schemas.microsoft.com/office/powerpoint/2010/main" val="9436752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A5F63839-664D-4799-92A3-78480044B3D9}" type="datetimeFigureOut">
              <a:rPr lang="en-GB" smtClean="0"/>
              <a:t>07/02/2022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42F61C1-B060-490F-A1D8-879B08434818}" type="slidenum">
              <a:rPr lang="en-GB" smtClean="0"/>
              <a:t>‹#›</a:t>
            </a:fld>
            <a:endParaRPr lang="en-GB"/>
          </a:p>
        </p:txBody>
      </p:sp>
    </p:spTree>
    <p:extLst>
      <p:ext uri="{BB962C8B-B14F-4D97-AF65-F5344CB8AC3E}">
        <p14:creationId xmlns:p14="http://schemas.microsoft.com/office/powerpoint/2010/main" val="12819133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A5F63839-664D-4799-92A3-78480044B3D9}" type="datetimeFigureOut">
              <a:rPr lang="en-GB" smtClean="0"/>
              <a:t>07/02/2022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42F61C1-B060-490F-A1D8-879B08434818}" type="slidenum">
              <a:rPr lang="en-GB" smtClean="0"/>
              <a:t>‹#›</a:t>
            </a:fld>
            <a:endParaRPr lang="en-GB"/>
          </a:p>
        </p:txBody>
      </p:sp>
    </p:spTree>
    <p:extLst>
      <p:ext uri="{BB962C8B-B14F-4D97-AF65-F5344CB8AC3E}">
        <p14:creationId xmlns:p14="http://schemas.microsoft.com/office/powerpoint/2010/main" val="274279005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A5F63839-664D-4799-92A3-78480044B3D9}" type="datetimeFigureOut">
              <a:rPr lang="en-GB" smtClean="0"/>
              <a:t>07/02/2022</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442F61C1-B060-490F-A1D8-879B08434818}" type="slidenum">
              <a:rPr lang="en-GB" smtClean="0"/>
              <a:t>‹#›</a:t>
            </a:fld>
            <a:endParaRPr lang="en-GB"/>
          </a:p>
        </p:txBody>
      </p:sp>
    </p:spTree>
    <p:extLst>
      <p:ext uri="{BB962C8B-B14F-4D97-AF65-F5344CB8AC3E}">
        <p14:creationId xmlns:p14="http://schemas.microsoft.com/office/powerpoint/2010/main" val="6717669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A5F63839-664D-4799-92A3-78480044B3D9}" type="datetimeFigureOut">
              <a:rPr lang="en-GB" smtClean="0"/>
              <a:t>07/02/2022</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442F61C1-B060-490F-A1D8-879B08434818}" type="slidenum">
              <a:rPr lang="en-GB" smtClean="0"/>
              <a:t>‹#›</a:t>
            </a:fld>
            <a:endParaRPr lang="en-GB"/>
          </a:p>
        </p:txBody>
      </p:sp>
    </p:spTree>
    <p:extLst>
      <p:ext uri="{BB962C8B-B14F-4D97-AF65-F5344CB8AC3E}">
        <p14:creationId xmlns:p14="http://schemas.microsoft.com/office/powerpoint/2010/main" val="75294465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5F63839-664D-4799-92A3-78480044B3D9}" type="datetimeFigureOut">
              <a:rPr lang="en-GB" smtClean="0"/>
              <a:t>07/02/2022</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442F61C1-B060-490F-A1D8-879B08434818}" type="slidenum">
              <a:rPr lang="en-GB" smtClean="0"/>
              <a:t>‹#›</a:t>
            </a:fld>
            <a:endParaRPr lang="en-GB"/>
          </a:p>
        </p:txBody>
      </p:sp>
    </p:spTree>
    <p:extLst>
      <p:ext uri="{BB962C8B-B14F-4D97-AF65-F5344CB8AC3E}">
        <p14:creationId xmlns:p14="http://schemas.microsoft.com/office/powerpoint/2010/main" val="28894594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A5F63839-664D-4799-92A3-78480044B3D9}" type="datetimeFigureOut">
              <a:rPr lang="en-GB" smtClean="0"/>
              <a:t>07/02/2022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42F61C1-B060-490F-A1D8-879B08434818}" type="slidenum">
              <a:rPr lang="en-GB" smtClean="0"/>
              <a:t>‹#›</a:t>
            </a:fld>
            <a:endParaRPr lang="en-GB"/>
          </a:p>
        </p:txBody>
      </p:sp>
    </p:spTree>
    <p:extLst>
      <p:ext uri="{BB962C8B-B14F-4D97-AF65-F5344CB8AC3E}">
        <p14:creationId xmlns:p14="http://schemas.microsoft.com/office/powerpoint/2010/main" val="26190665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A5F63839-664D-4799-92A3-78480044B3D9}" type="datetimeFigureOut">
              <a:rPr lang="en-GB" smtClean="0"/>
              <a:t>07/02/2022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42F61C1-B060-490F-A1D8-879B08434818}" type="slidenum">
              <a:rPr lang="en-GB" smtClean="0"/>
              <a:t>‹#›</a:t>
            </a:fld>
            <a:endParaRPr lang="en-GB"/>
          </a:p>
        </p:txBody>
      </p:sp>
    </p:spTree>
    <p:extLst>
      <p:ext uri="{BB962C8B-B14F-4D97-AF65-F5344CB8AC3E}">
        <p14:creationId xmlns:p14="http://schemas.microsoft.com/office/powerpoint/2010/main" val="382140850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5F63839-664D-4799-92A3-78480044B3D9}" type="datetimeFigureOut">
              <a:rPr lang="en-GB" smtClean="0"/>
              <a:t>07/02/2022</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42F61C1-B060-490F-A1D8-879B08434818}" type="slidenum">
              <a:rPr lang="en-GB" smtClean="0"/>
              <a:t>‹#›</a:t>
            </a:fld>
            <a:endParaRPr lang="en-GB"/>
          </a:p>
        </p:txBody>
      </p:sp>
    </p:spTree>
    <p:extLst>
      <p:ext uri="{BB962C8B-B14F-4D97-AF65-F5344CB8AC3E}">
        <p14:creationId xmlns:p14="http://schemas.microsoft.com/office/powerpoint/2010/main" val="353938180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7" Type="http://schemas.openxmlformats.org/officeDocument/2006/relationships/image" Target="../media/image6.png"/><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79832" y="154750"/>
            <a:ext cx="8526992" cy="521906"/>
          </a:xfrm>
          <a:solidFill>
            <a:srgbClr val="7030A0"/>
          </a:solidFill>
        </p:spPr>
        <p:txBody>
          <a:bodyPr>
            <a:noAutofit/>
          </a:bodyPr>
          <a:lstStyle/>
          <a:p>
            <a:r>
              <a:rPr lang="en-US" sz="3200" b="1" dirty="0" smtClean="0">
                <a:solidFill>
                  <a:schemeClr val="bg1"/>
                </a:solidFill>
              </a:rPr>
              <a:t>Economic Activity</a:t>
            </a:r>
            <a:endParaRPr lang="en-GB" sz="3200" b="1" dirty="0">
              <a:solidFill>
                <a:schemeClr val="bg1"/>
              </a:solidFill>
            </a:endParaRPr>
          </a:p>
        </p:txBody>
      </p:sp>
      <p:sp>
        <p:nvSpPr>
          <p:cNvPr id="4" name="Rectangle 3"/>
          <p:cNvSpPr/>
          <p:nvPr/>
        </p:nvSpPr>
        <p:spPr>
          <a:xfrm>
            <a:off x="107711" y="715682"/>
            <a:ext cx="4721352" cy="3416320"/>
          </a:xfrm>
          <a:prstGeom prst="rect">
            <a:avLst/>
          </a:prstGeom>
          <a:solidFill>
            <a:schemeClr val="accent6">
              <a:lumMod val="20000"/>
              <a:lumOff val="80000"/>
            </a:schemeClr>
          </a:solidFill>
        </p:spPr>
        <p:txBody>
          <a:bodyPr wrap="square">
            <a:spAutoFit/>
          </a:bodyPr>
          <a:lstStyle/>
          <a:p>
            <a:r>
              <a:rPr lang="en-US" b="1" dirty="0" smtClean="0"/>
              <a:t>Primary Industry: </a:t>
            </a:r>
            <a:r>
              <a:rPr lang="en-US" dirty="0" smtClean="0"/>
              <a:t>The extraction and provision of raw materials </a:t>
            </a:r>
            <a:r>
              <a:rPr lang="en-US" b="1" dirty="0" smtClean="0"/>
              <a:t>from the earth – </a:t>
            </a:r>
            <a:r>
              <a:rPr lang="en-US" b="1" dirty="0" err="1" smtClean="0"/>
              <a:t>eg</a:t>
            </a:r>
            <a:r>
              <a:rPr lang="en-US" b="1" dirty="0" smtClean="0"/>
              <a:t>. farmer.</a:t>
            </a:r>
          </a:p>
          <a:p>
            <a:endParaRPr lang="en-US" b="1" dirty="0" smtClean="0"/>
          </a:p>
          <a:p>
            <a:r>
              <a:rPr lang="en-US" b="1" dirty="0" smtClean="0"/>
              <a:t>Secondary Industry: </a:t>
            </a:r>
            <a:r>
              <a:rPr lang="en-US" dirty="0" smtClean="0"/>
              <a:t>This is the making or manufacturing of products: </a:t>
            </a:r>
            <a:r>
              <a:rPr lang="en-US" dirty="0" err="1" smtClean="0"/>
              <a:t>eg</a:t>
            </a:r>
            <a:r>
              <a:rPr lang="en-US" dirty="0" smtClean="0"/>
              <a:t>. car assembly worker.</a:t>
            </a:r>
          </a:p>
          <a:p>
            <a:endParaRPr lang="en-US" b="1" dirty="0" smtClean="0"/>
          </a:p>
          <a:p>
            <a:r>
              <a:rPr lang="en-US" b="1" dirty="0" smtClean="0"/>
              <a:t>Tertiary Industry</a:t>
            </a:r>
            <a:r>
              <a:rPr lang="en-US" dirty="0" smtClean="0"/>
              <a:t>: The provision of a service – </a:t>
            </a:r>
            <a:r>
              <a:rPr lang="en-US" dirty="0" err="1" smtClean="0"/>
              <a:t>eg</a:t>
            </a:r>
            <a:r>
              <a:rPr lang="en-US" dirty="0" smtClean="0"/>
              <a:t>. teacher, shop assistant.</a:t>
            </a:r>
          </a:p>
          <a:p>
            <a:r>
              <a:rPr lang="en-US" b="1" dirty="0" smtClean="0"/>
              <a:t>Quaternary Industry: </a:t>
            </a:r>
            <a:r>
              <a:rPr lang="en-US" dirty="0" smtClean="0"/>
              <a:t>This is research and development of products and services– </a:t>
            </a:r>
            <a:r>
              <a:rPr lang="en-US" dirty="0" err="1" smtClean="0"/>
              <a:t>eg</a:t>
            </a:r>
            <a:r>
              <a:rPr lang="en-US" dirty="0" smtClean="0"/>
              <a:t>. scientific researcher. </a:t>
            </a:r>
            <a:endParaRPr lang="en-US" dirty="0"/>
          </a:p>
        </p:txBody>
      </p:sp>
      <p:pic>
        <p:nvPicPr>
          <p:cNvPr id="6" name="Picture 2">
            <a:extLst>
              <a:ext uri="{FF2B5EF4-FFF2-40B4-BE49-F238E27FC236}">
                <a16:creationId xmlns:a16="http://schemas.microsoft.com/office/drawing/2014/main" id="{7986CA2A-CB58-5844-B762-157A653084F3}"/>
              </a:ext>
            </a:extLst>
          </p:cNvPr>
          <p:cNvPicPr>
            <a:picLocks noChangeAspect="1" noChangeArrowheads="1"/>
          </p:cNvPicPr>
          <p:nvPr/>
        </p:nvPicPr>
        <p:blipFill>
          <a:blip r:embed="rId2" cstate="print"/>
          <a:srcRect/>
          <a:stretch>
            <a:fillRect/>
          </a:stretch>
        </p:blipFill>
        <p:spPr bwMode="auto">
          <a:xfrm>
            <a:off x="124648" y="4719683"/>
            <a:ext cx="2052251" cy="1619109"/>
          </a:xfrm>
          <a:prstGeom prst="rect">
            <a:avLst/>
          </a:prstGeom>
          <a:noFill/>
          <a:ln w="9525">
            <a:noFill/>
            <a:miter lim="800000"/>
            <a:headEnd/>
            <a:tailEnd/>
          </a:ln>
        </p:spPr>
      </p:pic>
      <p:pic>
        <p:nvPicPr>
          <p:cNvPr id="7" name="Picture 2">
            <a:extLst>
              <a:ext uri="{FF2B5EF4-FFF2-40B4-BE49-F238E27FC236}">
                <a16:creationId xmlns:a16="http://schemas.microsoft.com/office/drawing/2014/main" id="{D1F4B00A-11D8-6044-8612-C88CC8F86BF3}"/>
              </a:ext>
            </a:extLst>
          </p:cNvPr>
          <p:cNvPicPr>
            <a:picLocks noChangeAspect="1" noChangeArrowheads="1"/>
          </p:cNvPicPr>
          <p:nvPr/>
        </p:nvPicPr>
        <p:blipFill>
          <a:blip r:embed="rId3" cstate="print"/>
          <a:srcRect/>
          <a:stretch>
            <a:fillRect/>
          </a:stretch>
        </p:blipFill>
        <p:spPr bwMode="auto">
          <a:xfrm>
            <a:off x="2356896" y="4757907"/>
            <a:ext cx="1904037" cy="1611838"/>
          </a:xfrm>
          <a:prstGeom prst="rect">
            <a:avLst/>
          </a:prstGeom>
          <a:noFill/>
          <a:ln w="9525">
            <a:noFill/>
            <a:miter lim="800000"/>
            <a:headEnd/>
            <a:tailEnd/>
          </a:ln>
        </p:spPr>
      </p:pic>
      <p:pic>
        <p:nvPicPr>
          <p:cNvPr id="8" name="Picture 3">
            <a:extLst>
              <a:ext uri="{FF2B5EF4-FFF2-40B4-BE49-F238E27FC236}">
                <a16:creationId xmlns:a16="http://schemas.microsoft.com/office/drawing/2014/main" id="{31F14376-3BFB-144C-A5BA-F400DDFE628F}"/>
              </a:ext>
            </a:extLst>
          </p:cNvPr>
          <p:cNvPicPr>
            <a:picLocks noChangeAspect="1" noChangeArrowheads="1"/>
          </p:cNvPicPr>
          <p:nvPr/>
        </p:nvPicPr>
        <p:blipFill>
          <a:blip r:embed="rId4" cstate="print"/>
          <a:srcRect/>
          <a:stretch>
            <a:fillRect/>
          </a:stretch>
        </p:blipFill>
        <p:spPr bwMode="auto">
          <a:xfrm>
            <a:off x="4416861" y="4717538"/>
            <a:ext cx="2263125" cy="1652207"/>
          </a:xfrm>
          <a:prstGeom prst="rect">
            <a:avLst/>
          </a:prstGeom>
          <a:noFill/>
          <a:ln w="9525">
            <a:noFill/>
            <a:miter lim="800000"/>
            <a:headEnd/>
            <a:tailEnd/>
          </a:ln>
        </p:spPr>
      </p:pic>
      <p:pic>
        <p:nvPicPr>
          <p:cNvPr id="9" name="Picture 8">
            <a:extLst>
              <a:ext uri="{FF2B5EF4-FFF2-40B4-BE49-F238E27FC236}">
                <a16:creationId xmlns:a16="http://schemas.microsoft.com/office/drawing/2014/main" id="{9A89C0E3-0A3B-0149-8E3E-4D2E2849A449}"/>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6764440" y="4717538"/>
            <a:ext cx="2431691" cy="1652207"/>
          </a:xfrm>
          <a:prstGeom prst="rect">
            <a:avLst/>
          </a:prstGeom>
        </p:spPr>
      </p:pic>
      <p:sp>
        <p:nvSpPr>
          <p:cNvPr id="10" name="TextBox 9">
            <a:extLst>
              <a:ext uri="{FF2B5EF4-FFF2-40B4-BE49-F238E27FC236}">
                <a16:creationId xmlns:a16="http://schemas.microsoft.com/office/drawing/2014/main" id="{73ACF3FE-AE75-A343-B61E-3090D37B0CD2}"/>
              </a:ext>
            </a:extLst>
          </p:cNvPr>
          <p:cNvSpPr txBox="1"/>
          <p:nvPr/>
        </p:nvSpPr>
        <p:spPr>
          <a:xfrm>
            <a:off x="484688" y="6495524"/>
            <a:ext cx="1044236" cy="369332"/>
          </a:xfrm>
          <a:prstGeom prst="rect">
            <a:avLst/>
          </a:prstGeom>
          <a:solidFill>
            <a:schemeClr val="accent6">
              <a:lumMod val="20000"/>
              <a:lumOff val="80000"/>
            </a:schemeClr>
          </a:solidFill>
          <a:ln w="38100">
            <a:solidFill>
              <a:srgbClr val="FF0000"/>
            </a:solidFill>
          </a:ln>
        </p:spPr>
        <p:txBody>
          <a:bodyPr wrap="square" rtlCol="0">
            <a:spAutoFit/>
          </a:bodyPr>
          <a:lstStyle/>
          <a:p>
            <a:r>
              <a:rPr lang="en-US" dirty="0">
                <a:latin typeface="Comic Sans MS" panose="030F0902030302020204" pitchFamily="66" charset="0"/>
              </a:rPr>
              <a:t>INPUT</a:t>
            </a:r>
          </a:p>
        </p:txBody>
      </p:sp>
      <p:sp>
        <p:nvSpPr>
          <p:cNvPr id="11" name="TextBox 10">
            <a:extLst>
              <a:ext uri="{FF2B5EF4-FFF2-40B4-BE49-F238E27FC236}">
                <a16:creationId xmlns:a16="http://schemas.microsoft.com/office/drawing/2014/main" id="{CA538DC1-4568-2747-86AD-18A318E26F8D}"/>
              </a:ext>
            </a:extLst>
          </p:cNvPr>
          <p:cNvSpPr txBox="1"/>
          <p:nvPr/>
        </p:nvSpPr>
        <p:spPr>
          <a:xfrm>
            <a:off x="2493156" y="6553722"/>
            <a:ext cx="1346602" cy="369332"/>
          </a:xfrm>
          <a:prstGeom prst="rect">
            <a:avLst/>
          </a:prstGeom>
          <a:solidFill>
            <a:schemeClr val="accent6">
              <a:lumMod val="20000"/>
              <a:lumOff val="80000"/>
            </a:schemeClr>
          </a:solidFill>
          <a:ln w="38100">
            <a:solidFill>
              <a:srgbClr val="FF0000"/>
            </a:solidFill>
          </a:ln>
        </p:spPr>
        <p:txBody>
          <a:bodyPr wrap="square" rtlCol="0">
            <a:spAutoFit/>
          </a:bodyPr>
          <a:lstStyle/>
          <a:p>
            <a:r>
              <a:rPr lang="en-US" dirty="0">
                <a:latin typeface="Comic Sans MS" panose="030F0902030302020204" pitchFamily="66" charset="0"/>
              </a:rPr>
              <a:t>PROCESS</a:t>
            </a:r>
          </a:p>
        </p:txBody>
      </p:sp>
      <p:sp>
        <p:nvSpPr>
          <p:cNvPr id="12" name="TextBox 11">
            <a:extLst>
              <a:ext uri="{FF2B5EF4-FFF2-40B4-BE49-F238E27FC236}">
                <a16:creationId xmlns:a16="http://schemas.microsoft.com/office/drawing/2014/main" id="{CF85555D-75B8-8B41-99F2-A801A604F10A}"/>
              </a:ext>
            </a:extLst>
          </p:cNvPr>
          <p:cNvSpPr txBox="1"/>
          <p:nvPr/>
        </p:nvSpPr>
        <p:spPr>
          <a:xfrm>
            <a:off x="4784400" y="6516084"/>
            <a:ext cx="1385938" cy="369332"/>
          </a:xfrm>
          <a:prstGeom prst="rect">
            <a:avLst/>
          </a:prstGeom>
          <a:solidFill>
            <a:schemeClr val="accent6">
              <a:lumMod val="20000"/>
              <a:lumOff val="80000"/>
            </a:schemeClr>
          </a:solidFill>
          <a:ln w="38100">
            <a:solidFill>
              <a:srgbClr val="FF0000"/>
            </a:solidFill>
          </a:ln>
        </p:spPr>
        <p:txBody>
          <a:bodyPr wrap="square" rtlCol="0">
            <a:spAutoFit/>
          </a:bodyPr>
          <a:lstStyle/>
          <a:p>
            <a:r>
              <a:rPr lang="en-US" dirty="0">
                <a:latin typeface="Comic Sans MS" panose="030F0902030302020204" pitchFamily="66" charset="0"/>
              </a:rPr>
              <a:t>OUTPUT</a:t>
            </a:r>
          </a:p>
        </p:txBody>
      </p:sp>
      <p:sp>
        <p:nvSpPr>
          <p:cNvPr id="13" name="TextBox 12">
            <a:extLst>
              <a:ext uri="{FF2B5EF4-FFF2-40B4-BE49-F238E27FC236}">
                <a16:creationId xmlns:a16="http://schemas.microsoft.com/office/drawing/2014/main" id="{D3136F01-FBE5-C441-9265-F195F47F2AD5}"/>
              </a:ext>
            </a:extLst>
          </p:cNvPr>
          <p:cNvSpPr txBox="1"/>
          <p:nvPr/>
        </p:nvSpPr>
        <p:spPr>
          <a:xfrm>
            <a:off x="7194200" y="6495524"/>
            <a:ext cx="1512624" cy="369332"/>
          </a:xfrm>
          <a:prstGeom prst="rect">
            <a:avLst/>
          </a:prstGeom>
          <a:solidFill>
            <a:schemeClr val="accent6">
              <a:lumMod val="20000"/>
              <a:lumOff val="80000"/>
            </a:schemeClr>
          </a:solidFill>
          <a:ln w="38100">
            <a:solidFill>
              <a:srgbClr val="FF0000"/>
            </a:solidFill>
          </a:ln>
        </p:spPr>
        <p:txBody>
          <a:bodyPr wrap="square" rtlCol="0">
            <a:spAutoFit/>
          </a:bodyPr>
          <a:lstStyle/>
          <a:p>
            <a:r>
              <a:rPr lang="en-US" dirty="0">
                <a:latin typeface="Comic Sans MS" panose="030F0902030302020204" pitchFamily="66" charset="0"/>
              </a:rPr>
              <a:t>FEEDBACK</a:t>
            </a:r>
          </a:p>
        </p:txBody>
      </p:sp>
      <p:sp>
        <p:nvSpPr>
          <p:cNvPr id="14" name="TextBox 13">
            <a:extLst>
              <a:ext uri="{FF2B5EF4-FFF2-40B4-BE49-F238E27FC236}">
                <a16:creationId xmlns:a16="http://schemas.microsoft.com/office/drawing/2014/main" id="{B48BEA38-4376-7A46-BBBD-93206EC927A3}"/>
              </a:ext>
            </a:extLst>
          </p:cNvPr>
          <p:cNvSpPr txBox="1"/>
          <p:nvPr/>
        </p:nvSpPr>
        <p:spPr>
          <a:xfrm>
            <a:off x="107711" y="4210368"/>
            <a:ext cx="2070362" cy="646331"/>
          </a:xfrm>
          <a:prstGeom prst="rect">
            <a:avLst/>
          </a:prstGeom>
          <a:solidFill>
            <a:schemeClr val="accent6">
              <a:lumMod val="20000"/>
              <a:lumOff val="80000"/>
            </a:schemeClr>
          </a:solidFill>
          <a:ln w="38100">
            <a:solidFill>
              <a:srgbClr val="FF0000"/>
            </a:solidFill>
          </a:ln>
        </p:spPr>
        <p:txBody>
          <a:bodyPr wrap="square" rtlCol="0">
            <a:spAutoFit/>
          </a:bodyPr>
          <a:lstStyle/>
          <a:p>
            <a:r>
              <a:rPr lang="en-US" dirty="0">
                <a:latin typeface="Comic Sans MS" panose="030F0902030302020204" pitchFamily="66" charset="0"/>
              </a:rPr>
              <a:t>What goes into the system.</a:t>
            </a:r>
          </a:p>
        </p:txBody>
      </p:sp>
      <p:sp>
        <p:nvSpPr>
          <p:cNvPr id="15" name="TextBox 14">
            <a:extLst>
              <a:ext uri="{FF2B5EF4-FFF2-40B4-BE49-F238E27FC236}">
                <a16:creationId xmlns:a16="http://schemas.microsoft.com/office/drawing/2014/main" id="{801F850B-EA71-E540-B0BC-72CDA2F5B287}"/>
              </a:ext>
            </a:extLst>
          </p:cNvPr>
          <p:cNvSpPr txBox="1"/>
          <p:nvPr/>
        </p:nvSpPr>
        <p:spPr>
          <a:xfrm>
            <a:off x="2338530" y="4191491"/>
            <a:ext cx="2070362" cy="646331"/>
          </a:xfrm>
          <a:prstGeom prst="rect">
            <a:avLst/>
          </a:prstGeom>
          <a:solidFill>
            <a:schemeClr val="accent6">
              <a:lumMod val="20000"/>
              <a:lumOff val="80000"/>
            </a:schemeClr>
          </a:solidFill>
          <a:ln w="38100">
            <a:solidFill>
              <a:srgbClr val="FF0000"/>
            </a:solidFill>
          </a:ln>
        </p:spPr>
        <p:txBody>
          <a:bodyPr wrap="square" rtlCol="0">
            <a:spAutoFit/>
          </a:bodyPr>
          <a:lstStyle/>
          <a:p>
            <a:r>
              <a:rPr lang="en-US" dirty="0">
                <a:latin typeface="Comic Sans MS" panose="030F0902030302020204" pitchFamily="66" charset="0"/>
              </a:rPr>
              <a:t>Things you do to the inputs.</a:t>
            </a:r>
          </a:p>
        </p:txBody>
      </p:sp>
      <p:sp>
        <p:nvSpPr>
          <p:cNvPr id="16" name="TextBox 15">
            <a:extLst>
              <a:ext uri="{FF2B5EF4-FFF2-40B4-BE49-F238E27FC236}">
                <a16:creationId xmlns:a16="http://schemas.microsoft.com/office/drawing/2014/main" id="{41E933BE-8AC1-AB49-83BB-06AB9AAF035C}"/>
              </a:ext>
            </a:extLst>
          </p:cNvPr>
          <p:cNvSpPr txBox="1"/>
          <p:nvPr/>
        </p:nvSpPr>
        <p:spPr>
          <a:xfrm>
            <a:off x="4728642" y="4187241"/>
            <a:ext cx="1365375" cy="646331"/>
          </a:xfrm>
          <a:prstGeom prst="rect">
            <a:avLst/>
          </a:prstGeom>
          <a:solidFill>
            <a:schemeClr val="accent6">
              <a:lumMod val="20000"/>
              <a:lumOff val="80000"/>
            </a:schemeClr>
          </a:solidFill>
          <a:ln w="38100">
            <a:solidFill>
              <a:srgbClr val="FF0000"/>
            </a:solidFill>
          </a:ln>
        </p:spPr>
        <p:txBody>
          <a:bodyPr wrap="square" rtlCol="0">
            <a:spAutoFit/>
          </a:bodyPr>
          <a:lstStyle/>
          <a:p>
            <a:r>
              <a:rPr lang="en-US" dirty="0">
                <a:latin typeface="Comic Sans MS" panose="030F0902030302020204" pitchFamily="66" charset="0"/>
              </a:rPr>
              <a:t>Finished product.</a:t>
            </a:r>
          </a:p>
        </p:txBody>
      </p:sp>
      <p:sp>
        <p:nvSpPr>
          <p:cNvPr id="17" name="TextBox 16">
            <a:extLst>
              <a:ext uri="{FF2B5EF4-FFF2-40B4-BE49-F238E27FC236}">
                <a16:creationId xmlns:a16="http://schemas.microsoft.com/office/drawing/2014/main" id="{41BFCBAC-59E1-B44E-9905-F95E6006CA22}"/>
              </a:ext>
            </a:extLst>
          </p:cNvPr>
          <p:cNvSpPr txBox="1"/>
          <p:nvPr/>
        </p:nvSpPr>
        <p:spPr>
          <a:xfrm>
            <a:off x="6317336" y="4078224"/>
            <a:ext cx="2963824" cy="923330"/>
          </a:xfrm>
          <a:prstGeom prst="rect">
            <a:avLst/>
          </a:prstGeom>
          <a:solidFill>
            <a:schemeClr val="accent6">
              <a:lumMod val="20000"/>
              <a:lumOff val="80000"/>
            </a:schemeClr>
          </a:solidFill>
          <a:ln w="38100">
            <a:solidFill>
              <a:srgbClr val="FF0000"/>
            </a:solidFill>
          </a:ln>
        </p:spPr>
        <p:txBody>
          <a:bodyPr wrap="square" rtlCol="0">
            <a:spAutoFit/>
          </a:bodyPr>
          <a:lstStyle/>
          <a:p>
            <a:r>
              <a:rPr lang="en-US" dirty="0">
                <a:latin typeface="Comic Sans MS" panose="030F0902030302020204" pitchFamily="66" charset="0"/>
              </a:rPr>
              <a:t>Researching new/improved inputs and processes.</a:t>
            </a:r>
          </a:p>
        </p:txBody>
      </p:sp>
      <p:pic>
        <p:nvPicPr>
          <p:cNvPr id="18" name="Picture 17"/>
          <p:cNvPicPr>
            <a:picLocks noChangeAspect="1"/>
          </p:cNvPicPr>
          <p:nvPr/>
        </p:nvPicPr>
        <p:blipFill>
          <a:blip r:embed="rId6"/>
          <a:stretch>
            <a:fillRect/>
          </a:stretch>
        </p:blipFill>
        <p:spPr>
          <a:xfrm>
            <a:off x="4975674" y="1542739"/>
            <a:ext cx="4220457" cy="2242717"/>
          </a:xfrm>
          <a:prstGeom prst="rect">
            <a:avLst/>
          </a:prstGeom>
        </p:spPr>
      </p:pic>
      <p:sp>
        <p:nvSpPr>
          <p:cNvPr id="19" name="Rounded Rectangle 18"/>
          <p:cNvSpPr/>
          <p:nvPr/>
        </p:nvSpPr>
        <p:spPr>
          <a:xfrm>
            <a:off x="4983480" y="1207008"/>
            <a:ext cx="932688" cy="292608"/>
          </a:xfrm>
          <a:prstGeom prst="roundRect">
            <a:avLst/>
          </a:prstGeom>
          <a:solidFill>
            <a:schemeClr val="accent6">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HIC</a:t>
            </a:r>
            <a:endParaRPr lang="en-GB" dirty="0"/>
          </a:p>
        </p:txBody>
      </p:sp>
      <p:sp>
        <p:nvSpPr>
          <p:cNvPr id="20" name="Rounded Rectangle 19"/>
          <p:cNvSpPr/>
          <p:nvPr/>
        </p:nvSpPr>
        <p:spPr>
          <a:xfrm>
            <a:off x="6498336" y="1204224"/>
            <a:ext cx="932688" cy="292608"/>
          </a:xfrm>
          <a:prstGeom prst="roundRect">
            <a:avLst/>
          </a:prstGeom>
          <a:solidFill>
            <a:schemeClr val="accent6">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NEE</a:t>
            </a:r>
            <a:endParaRPr lang="en-GB" dirty="0"/>
          </a:p>
        </p:txBody>
      </p:sp>
      <p:sp>
        <p:nvSpPr>
          <p:cNvPr id="22" name="Rounded Rectangle 21"/>
          <p:cNvSpPr/>
          <p:nvPr/>
        </p:nvSpPr>
        <p:spPr>
          <a:xfrm>
            <a:off x="7950512" y="1187242"/>
            <a:ext cx="932688" cy="292608"/>
          </a:xfrm>
          <a:prstGeom prst="roundRect">
            <a:avLst/>
          </a:prstGeom>
          <a:solidFill>
            <a:schemeClr val="accent6">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LIC</a:t>
            </a:r>
            <a:endParaRPr lang="en-GB" dirty="0"/>
          </a:p>
        </p:txBody>
      </p:sp>
      <p:pic>
        <p:nvPicPr>
          <p:cNvPr id="24" name="Picture 23"/>
          <p:cNvPicPr>
            <a:picLocks noChangeAspect="1"/>
          </p:cNvPicPr>
          <p:nvPr/>
        </p:nvPicPr>
        <p:blipFill rotWithShape="1">
          <a:blip r:embed="rId7"/>
          <a:srcRect t="19604"/>
          <a:stretch/>
        </p:blipFill>
        <p:spPr>
          <a:xfrm>
            <a:off x="9014540" y="0"/>
            <a:ext cx="3177460" cy="1915907"/>
          </a:xfrm>
          <a:prstGeom prst="rect">
            <a:avLst/>
          </a:prstGeom>
        </p:spPr>
      </p:pic>
      <p:sp>
        <p:nvSpPr>
          <p:cNvPr id="25" name="Rectangle 24"/>
          <p:cNvSpPr/>
          <p:nvPr/>
        </p:nvSpPr>
        <p:spPr>
          <a:xfrm>
            <a:off x="9281160" y="1959030"/>
            <a:ext cx="2910840" cy="2632729"/>
          </a:xfrm>
          <a:prstGeom prst="rect">
            <a:avLst/>
          </a:prstGeom>
          <a:solidFill>
            <a:schemeClr val="accent6">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400" dirty="0" smtClean="0"/>
              <a:t>-As countries develop they move away from primary industry and towards secondary industry</a:t>
            </a:r>
          </a:p>
          <a:p>
            <a:r>
              <a:rPr lang="en-US" sz="1400" dirty="0" smtClean="0"/>
              <a:t>-The UK was once built on primary industries such as coal mining and farming</a:t>
            </a:r>
          </a:p>
          <a:p>
            <a:r>
              <a:rPr lang="en-US" sz="1400" dirty="0" smtClean="0"/>
              <a:t>-The UK now has most people employed in the tertiary sector.</a:t>
            </a:r>
          </a:p>
          <a:p>
            <a:r>
              <a:rPr lang="en-US" sz="1400" dirty="0" smtClean="0"/>
              <a:t>-Most of the primary employment in the UK is farming. Depending on location and environment this could be: arable, hill, pastoral or crofting. </a:t>
            </a:r>
            <a:endParaRPr lang="en-GB" sz="1400" dirty="0"/>
          </a:p>
        </p:txBody>
      </p:sp>
      <p:sp>
        <p:nvSpPr>
          <p:cNvPr id="26" name="Rectangle 25"/>
          <p:cNvSpPr/>
          <p:nvPr/>
        </p:nvSpPr>
        <p:spPr>
          <a:xfrm>
            <a:off x="9349493" y="4634882"/>
            <a:ext cx="2810256" cy="2140462"/>
          </a:xfrm>
          <a:prstGeom prst="rect">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600" dirty="0" smtClean="0"/>
              <a:t>As a country develops it gains more skills and education meaning that the workforce becomes “highly skilled” and expensive. This means that many factories are moved from HIC to LIC as there is a larger and cheaper workforce.</a:t>
            </a:r>
            <a:endParaRPr lang="en-GB" sz="1600" dirty="0"/>
          </a:p>
        </p:txBody>
      </p:sp>
    </p:spTree>
    <p:extLst>
      <p:ext uri="{BB962C8B-B14F-4D97-AF65-F5344CB8AC3E}">
        <p14:creationId xmlns:p14="http://schemas.microsoft.com/office/powerpoint/2010/main" val="4852536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192A4A55472C344C950E4EEA7993E1ED" ma:contentTypeVersion="13" ma:contentTypeDescription="Create a new document." ma:contentTypeScope="" ma:versionID="5c60bb9143a1142e5043ba544926db03">
  <xsd:schema xmlns:xsd="http://www.w3.org/2001/XMLSchema" xmlns:xs="http://www.w3.org/2001/XMLSchema" xmlns:p="http://schemas.microsoft.com/office/2006/metadata/properties" xmlns:ns2="53038477-11b9-4b50-bb37-4d087f9619fe" xmlns:ns3="67e4d28b-84d4-496d-83de-d60e9caa6883" targetNamespace="http://schemas.microsoft.com/office/2006/metadata/properties" ma:root="true" ma:fieldsID="acb21d413a0d17cd82933749e58e0ab6" ns2:_="" ns3:_="">
    <xsd:import namespace="53038477-11b9-4b50-bb37-4d087f9619fe"/>
    <xsd:import namespace="67e4d28b-84d4-496d-83de-d60e9caa6883"/>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Tags" minOccurs="0"/>
                <xsd:element ref="ns2:MediaServiceGenerationTime" minOccurs="0"/>
                <xsd:element ref="ns2:MediaServiceEventHashCode" minOccurs="0"/>
                <xsd:element ref="ns2:MediaServiceOCR" minOccurs="0"/>
                <xsd:element ref="ns2:MediaServiceLocation" minOccurs="0"/>
                <xsd:element ref="ns3:SharedWithUsers" minOccurs="0"/>
                <xsd:element ref="ns3:SharedWithDetails" minOccurs="0"/>
                <xsd:element ref="ns2:MediaServiceAutoKeyPoints" minOccurs="0"/>
                <xsd:element ref="ns2:MediaServiceKeyPoints"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3038477-11b9-4b50-bb37-4d087f9619fe"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Location" ma:index="15" nillable="true" ma:displayName="Location" ma:internalName="MediaServiceLocation" ma:readOnly="true">
      <xsd:simpleType>
        <xsd:restriction base="dms:Text"/>
      </xsd:simpleType>
    </xsd:element>
    <xsd:element name="MediaServiceAutoKeyPoints" ma:index="18" nillable="true" ma:displayName="MediaServiceAutoKeyPoints" ma:hidden="true" ma:internalName="MediaServiceAutoKeyPoints" ma:readOnly="true">
      <xsd:simpleType>
        <xsd:restriction base="dms:Note"/>
      </xsd:simpleType>
    </xsd:element>
    <xsd:element name="MediaServiceKeyPoints" ma:index="19" nillable="true" ma:displayName="KeyPoints" ma:internalName="MediaServiceKeyPoints" ma:readOnly="true">
      <xsd:simpleType>
        <xsd:restriction base="dms:Note">
          <xsd:maxLength value="255"/>
        </xsd:restriction>
      </xsd:simpleType>
    </xsd:element>
    <xsd:element name="MediaLengthInSeconds" ma:index="20" nillable="true" ma:displayName="Length (seconds)"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67e4d28b-84d4-496d-83de-d60e9caa6883" elementFormDefault="qualified">
    <xsd:import namespace="http://schemas.microsoft.com/office/2006/documentManagement/types"/>
    <xsd:import namespace="http://schemas.microsoft.com/office/infopath/2007/PartnerControls"/>
    <xsd:element name="SharedWithUsers" ma:index="16"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7"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BDB61E71-2565-4DF4-ACA8-49E49F422B43}"/>
</file>

<file path=customXml/itemProps2.xml><?xml version="1.0" encoding="utf-8"?>
<ds:datastoreItem xmlns:ds="http://schemas.openxmlformats.org/officeDocument/2006/customXml" ds:itemID="{2E03E403-CBE0-4F7C-A8A8-337FD2F1B081}"/>
</file>

<file path=customXml/itemProps3.xml><?xml version="1.0" encoding="utf-8"?>
<ds:datastoreItem xmlns:ds="http://schemas.openxmlformats.org/officeDocument/2006/customXml" ds:itemID="{422C350F-DC33-44D8-97A7-7FD87A686656}"/>
</file>

<file path=docProps/app.xml><?xml version="1.0" encoding="utf-8"?>
<Properties xmlns="http://schemas.openxmlformats.org/officeDocument/2006/extended-properties" xmlns:vt="http://schemas.openxmlformats.org/officeDocument/2006/docPropsVTypes">
  <TotalTime>7</TotalTime>
  <Words>214</Words>
  <Application>Microsoft Office PowerPoint</Application>
  <PresentationFormat>Widescreen</PresentationFormat>
  <Paragraphs>23</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Calibri Light</vt:lpstr>
      <vt:lpstr>Comic Sans MS</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Jessica Boulton</dc:creator>
  <cp:lastModifiedBy>Jessica Boulton</cp:lastModifiedBy>
  <cp:revision>2</cp:revision>
  <dcterms:created xsi:type="dcterms:W3CDTF">2022-02-07T11:21:29Z</dcterms:created>
  <dcterms:modified xsi:type="dcterms:W3CDTF">2022-02-07T11:28:55Z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0x010100192A4A55472C344C950E4EEA7993E1ED</vt:lpwstr>
  </property>
</Properties>
</file>