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7CBFD"/>
    <a:srgbClr val="E8C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D20BC2-91FF-4CB2-914E-E8369C8C7C58}"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175243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D20BC2-91FF-4CB2-914E-E8369C8C7C58}"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223771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D20BC2-91FF-4CB2-914E-E8369C8C7C58}"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354057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D20BC2-91FF-4CB2-914E-E8369C8C7C58}"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3305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D20BC2-91FF-4CB2-914E-E8369C8C7C58}"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189095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D20BC2-91FF-4CB2-914E-E8369C8C7C58}"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380937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D20BC2-91FF-4CB2-914E-E8369C8C7C58}"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386276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D20BC2-91FF-4CB2-914E-E8369C8C7C58}"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146217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20BC2-91FF-4CB2-914E-E8369C8C7C58}"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243290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D20BC2-91FF-4CB2-914E-E8369C8C7C58}"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330505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D20BC2-91FF-4CB2-914E-E8369C8C7C58}"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FD9B6-A2A5-41E9-8FCD-25BEF7A8B70B}" type="slidenum">
              <a:rPr lang="en-GB" smtClean="0"/>
              <a:t>‹#›</a:t>
            </a:fld>
            <a:endParaRPr lang="en-GB"/>
          </a:p>
        </p:txBody>
      </p:sp>
    </p:spTree>
    <p:extLst>
      <p:ext uri="{BB962C8B-B14F-4D97-AF65-F5344CB8AC3E}">
        <p14:creationId xmlns:p14="http://schemas.microsoft.com/office/powerpoint/2010/main" val="279770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20BC2-91FF-4CB2-914E-E8369C8C7C58}" type="datetimeFigureOut">
              <a:rPr lang="en-GB" smtClean="0"/>
              <a:t>08/06/2022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FD9B6-A2A5-41E9-8FCD-25BEF7A8B70B}" type="slidenum">
              <a:rPr lang="en-GB" smtClean="0"/>
              <a:t>‹#›</a:t>
            </a:fld>
            <a:endParaRPr lang="en-GB"/>
          </a:p>
        </p:txBody>
      </p:sp>
    </p:spTree>
    <p:extLst>
      <p:ext uri="{BB962C8B-B14F-4D97-AF65-F5344CB8AC3E}">
        <p14:creationId xmlns:p14="http://schemas.microsoft.com/office/powerpoint/2010/main" val="176396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3048" cy="6858000"/>
          </a:xfrm>
          <a:prstGeom prst="rect">
            <a:avLst/>
          </a:prstGeom>
          <a:solidFill>
            <a:srgbClr val="E8C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solidFill>
                  <a:schemeClr val="tx1"/>
                </a:solidFill>
                <a:latin typeface="Comic Sans MS" panose="030F0702030302020204" pitchFamily="66" charset="0"/>
              </a:rPr>
              <a:t>Key Terms</a:t>
            </a:r>
          </a:p>
          <a:p>
            <a:r>
              <a:rPr lang="en-US" sz="1300" b="1" dirty="0" smtClean="0">
                <a:solidFill>
                  <a:schemeClr val="tx1"/>
                </a:solidFill>
              </a:rPr>
              <a:t>Drainage basin</a:t>
            </a:r>
            <a:r>
              <a:rPr lang="en-US" sz="1300" dirty="0" smtClean="0">
                <a:solidFill>
                  <a:schemeClr val="tx1"/>
                </a:solidFill>
              </a:rPr>
              <a:t> - the area of land drained by a river</a:t>
            </a:r>
          </a:p>
          <a:p>
            <a:r>
              <a:rPr lang="en-US" sz="1300" b="1" dirty="0" smtClean="0">
                <a:solidFill>
                  <a:schemeClr val="tx1"/>
                </a:solidFill>
              </a:rPr>
              <a:t>Catchment area</a:t>
            </a:r>
            <a:r>
              <a:rPr lang="en-US" sz="1300" dirty="0" smtClean="0">
                <a:solidFill>
                  <a:schemeClr val="tx1"/>
                </a:solidFill>
              </a:rPr>
              <a:t> - the area within the drainage basin</a:t>
            </a:r>
          </a:p>
          <a:p>
            <a:r>
              <a:rPr lang="en-US" sz="1300" b="1" dirty="0" smtClean="0">
                <a:solidFill>
                  <a:schemeClr val="tx1"/>
                </a:solidFill>
              </a:rPr>
              <a:t>Watershed</a:t>
            </a:r>
            <a:r>
              <a:rPr lang="en-US" sz="1300" dirty="0" smtClean="0">
                <a:solidFill>
                  <a:schemeClr val="tx1"/>
                </a:solidFill>
              </a:rPr>
              <a:t> - the edge of highland surrounding a drainage basin and it marks the boundary between two drainage basins</a:t>
            </a:r>
          </a:p>
          <a:p>
            <a:r>
              <a:rPr lang="en-US" sz="1300" b="1" dirty="0" smtClean="0">
                <a:solidFill>
                  <a:schemeClr val="tx1"/>
                </a:solidFill>
              </a:rPr>
              <a:t>Source </a:t>
            </a:r>
            <a:r>
              <a:rPr lang="en-US" sz="1300" dirty="0" smtClean="0">
                <a:solidFill>
                  <a:schemeClr val="tx1"/>
                </a:solidFill>
              </a:rPr>
              <a:t>- the beginning or start of a river</a:t>
            </a:r>
          </a:p>
          <a:p>
            <a:r>
              <a:rPr lang="en-US" sz="1300" b="1" dirty="0" smtClean="0">
                <a:solidFill>
                  <a:schemeClr val="tx1"/>
                </a:solidFill>
              </a:rPr>
              <a:t>Confluence</a:t>
            </a:r>
            <a:r>
              <a:rPr lang="en-US" sz="1300" dirty="0" smtClean="0">
                <a:solidFill>
                  <a:schemeClr val="tx1"/>
                </a:solidFill>
              </a:rPr>
              <a:t> - the point at which two rivers or streams join</a:t>
            </a:r>
          </a:p>
          <a:p>
            <a:r>
              <a:rPr lang="en-US" sz="1300" b="1" dirty="0" smtClean="0">
                <a:solidFill>
                  <a:schemeClr val="tx1"/>
                </a:solidFill>
              </a:rPr>
              <a:t>Tributary</a:t>
            </a:r>
            <a:r>
              <a:rPr lang="en-US" sz="1300" dirty="0" smtClean="0">
                <a:solidFill>
                  <a:schemeClr val="tx1"/>
                </a:solidFill>
              </a:rPr>
              <a:t> - a stream or smaller river which joins a larger stream or river</a:t>
            </a:r>
          </a:p>
          <a:p>
            <a:r>
              <a:rPr lang="en-US" sz="1300" b="1" dirty="0" smtClean="0">
                <a:solidFill>
                  <a:schemeClr val="tx1"/>
                </a:solidFill>
              </a:rPr>
              <a:t>Mouth</a:t>
            </a:r>
            <a:r>
              <a:rPr lang="en-US" sz="1300" dirty="0" smtClean="0">
                <a:solidFill>
                  <a:schemeClr val="tx1"/>
                </a:solidFill>
              </a:rPr>
              <a:t> - the point where the river comes to the end, usually when entering a sea</a:t>
            </a:r>
          </a:p>
          <a:p>
            <a:r>
              <a:rPr lang="en-US" sz="1300" b="1" dirty="0" smtClean="0">
                <a:solidFill>
                  <a:schemeClr val="tx1"/>
                </a:solidFill>
              </a:rPr>
              <a:t>Hydraulic action </a:t>
            </a:r>
            <a:r>
              <a:rPr lang="en-US" sz="1300" dirty="0" smtClean="0">
                <a:solidFill>
                  <a:schemeClr val="tx1"/>
                </a:solidFill>
              </a:rPr>
              <a:t>- This is the sheer power of the water as it smashes against the river banks. Air becomes trapped in the cracks of the river bank and pieces of rock break away.</a:t>
            </a:r>
          </a:p>
          <a:p>
            <a:r>
              <a:rPr lang="en-US" sz="1300" b="1" dirty="0" smtClean="0">
                <a:solidFill>
                  <a:schemeClr val="tx1"/>
                </a:solidFill>
              </a:rPr>
              <a:t>Abrasion </a:t>
            </a:r>
            <a:r>
              <a:rPr lang="en-US" sz="1300" dirty="0" smtClean="0">
                <a:solidFill>
                  <a:schemeClr val="tx1"/>
                </a:solidFill>
              </a:rPr>
              <a:t>- When pebbles grind along the river bank and bed in a sand-papering effect.</a:t>
            </a:r>
          </a:p>
          <a:p>
            <a:r>
              <a:rPr lang="en-US" sz="1300" b="1" dirty="0" smtClean="0">
                <a:solidFill>
                  <a:schemeClr val="tx1"/>
                </a:solidFill>
              </a:rPr>
              <a:t>Attrition</a:t>
            </a:r>
            <a:r>
              <a:rPr lang="en-US" sz="1300" dirty="0" smtClean="0">
                <a:solidFill>
                  <a:schemeClr val="tx1"/>
                </a:solidFill>
              </a:rPr>
              <a:t> - When rocks that the river is carrying knock against each other. They break apart to become smaller and more rounded.</a:t>
            </a:r>
          </a:p>
          <a:p>
            <a:r>
              <a:rPr lang="en-US" sz="1300" b="1" dirty="0">
                <a:solidFill>
                  <a:schemeClr val="tx1"/>
                </a:solidFill>
              </a:rPr>
              <a:t>Traction</a:t>
            </a:r>
            <a:r>
              <a:rPr lang="en-US" sz="1300" dirty="0">
                <a:solidFill>
                  <a:schemeClr val="tx1"/>
                </a:solidFill>
              </a:rPr>
              <a:t> - large, heavy pebbles are rolled along the river bed. This is most common near the source of a river, as here the load is larger.</a:t>
            </a:r>
          </a:p>
          <a:p>
            <a:r>
              <a:rPr lang="en-US" sz="1300" b="1" dirty="0">
                <a:solidFill>
                  <a:schemeClr val="tx1"/>
                </a:solidFill>
              </a:rPr>
              <a:t>Saltation</a:t>
            </a:r>
            <a:r>
              <a:rPr lang="en-US" sz="1300" dirty="0">
                <a:solidFill>
                  <a:schemeClr val="tx1"/>
                </a:solidFill>
              </a:rPr>
              <a:t> - pebbles are bounced along the river bed, most commonly near the source.</a:t>
            </a:r>
          </a:p>
          <a:p>
            <a:r>
              <a:rPr lang="en-US" sz="1300" b="1" dirty="0">
                <a:solidFill>
                  <a:schemeClr val="tx1"/>
                </a:solidFill>
              </a:rPr>
              <a:t>Suspension</a:t>
            </a:r>
            <a:r>
              <a:rPr lang="en-US" sz="1300" dirty="0">
                <a:solidFill>
                  <a:schemeClr val="tx1"/>
                </a:solidFill>
              </a:rPr>
              <a:t> - lighter sediment is suspended (carried) within the water, most commonly near the mouth of the river.</a:t>
            </a:r>
          </a:p>
          <a:p>
            <a:r>
              <a:rPr lang="en-US" sz="1300" b="1" dirty="0">
                <a:solidFill>
                  <a:schemeClr val="tx1"/>
                </a:solidFill>
              </a:rPr>
              <a:t>Solution</a:t>
            </a:r>
            <a:r>
              <a:rPr lang="en-US" sz="1300" dirty="0">
                <a:solidFill>
                  <a:schemeClr val="tx1"/>
                </a:solidFill>
              </a:rPr>
              <a:t> - the transport of dissolved chemicals. This varies along the river depending on the presence of soluble rocks</a:t>
            </a:r>
            <a:r>
              <a:rPr lang="en-US" sz="1300" dirty="0" smtClean="0">
                <a:solidFill>
                  <a:schemeClr val="tx1"/>
                </a:solidFill>
              </a:rPr>
              <a:t>.</a:t>
            </a:r>
            <a:endParaRPr lang="en-US" sz="1400" dirty="0" smtClean="0">
              <a:solidFill>
                <a:schemeClr val="tx1"/>
              </a:solidFill>
            </a:endParaRPr>
          </a:p>
          <a:p>
            <a:pPr algn="ctr"/>
            <a:r>
              <a:rPr lang="en-US" sz="1400" u="sng" dirty="0" smtClean="0">
                <a:solidFill>
                  <a:schemeClr val="tx1"/>
                </a:solidFill>
                <a:latin typeface="Comic Sans MS" panose="030F0702030302020204" pitchFamily="66" charset="0"/>
              </a:rPr>
              <a:t> </a:t>
            </a:r>
            <a:endParaRPr lang="en-GB" sz="1400" u="sng" dirty="0">
              <a:solidFill>
                <a:schemeClr val="tx1"/>
              </a:solidFill>
              <a:latin typeface="Comic Sans MS" panose="030F0702030302020204" pitchFamily="66" charset="0"/>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049" y="1483232"/>
            <a:ext cx="2715768" cy="21926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3048" y="1218056"/>
            <a:ext cx="2651760" cy="411480"/>
          </a:xfrm>
          <a:prstGeom prst="rect">
            <a:avLst/>
          </a:prstGeom>
          <a:solidFill>
            <a:srgbClr val="E8C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Drainage Basin Diagram</a:t>
            </a:r>
            <a:endParaRPr lang="en-GB" dirty="0"/>
          </a:p>
        </p:txBody>
      </p:sp>
      <p:pic>
        <p:nvPicPr>
          <p:cNvPr id="7" name="Picture 6"/>
          <p:cNvPicPr>
            <a:picLocks noChangeAspect="1"/>
          </p:cNvPicPr>
          <p:nvPr/>
        </p:nvPicPr>
        <p:blipFill rotWithShape="1">
          <a:blip r:embed="rId3"/>
          <a:srcRect l="67479" t="29039" r="10191" b="49803"/>
          <a:stretch/>
        </p:blipFill>
        <p:spPr>
          <a:xfrm>
            <a:off x="9194640" y="1611248"/>
            <a:ext cx="3008376" cy="2064640"/>
          </a:xfrm>
          <a:prstGeom prst="rect">
            <a:avLst/>
          </a:prstGeom>
        </p:spPr>
      </p:pic>
      <p:sp>
        <p:nvSpPr>
          <p:cNvPr id="6" name="Rectangle 5"/>
          <p:cNvSpPr/>
          <p:nvPr/>
        </p:nvSpPr>
        <p:spPr>
          <a:xfrm>
            <a:off x="9194640" y="1221484"/>
            <a:ext cx="2997360" cy="419481"/>
          </a:xfrm>
          <a:prstGeom prst="rect">
            <a:avLst/>
          </a:prstGeom>
          <a:solidFill>
            <a:srgbClr val="E8C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Transportation</a:t>
            </a:r>
            <a:endParaRPr lang="en-GB" dirty="0"/>
          </a:p>
        </p:txBody>
      </p:sp>
      <p:pic>
        <p:nvPicPr>
          <p:cNvPr id="9" name="Picture 8"/>
          <p:cNvPicPr>
            <a:picLocks noChangeAspect="1"/>
          </p:cNvPicPr>
          <p:nvPr/>
        </p:nvPicPr>
        <p:blipFill rotWithShape="1">
          <a:blip r:embed="rId4"/>
          <a:srcRect l="33560" t="55750" r="35900" b="13720"/>
          <a:stretch/>
        </p:blipFill>
        <p:spPr>
          <a:xfrm>
            <a:off x="6397158" y="1599818"/>
            <a:ext cx="2929142" cy="1959484"/>
          </a:xfrm>
          <a:prstGeom prst="rect">
            <a:avLst/>
          </a:prstGeom>
        </p:spPr>
      </p:pic>
      <p:sp>
        <p:nvSpPr>
          <p:cNvPr id="8" name="Rectangle 7"/>
          <p:cNvSpPr/>
          <p:nvPr/>
        </p:nvSpPr>
        <p:spPr>
          <a:xfrm>
            <a:off x="6397158" y="1218056"/>
            <a:ext cx="2929142" cy="411480"/>
          </a:xfrm>
          <a:prstGeom prst="rect">
            <a:avLst/>
          </a:prstGeom>
          <a:solidFill>
            <a:srgbClr val="E8C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Erosion</a:t>
            </a:r>
            <a:endParaRPr lang="en-GB" dirty="0"/>
          </a:p>
        </p:txBody>
      </p:sp>
      <p:pic>
        <p:nvPicPr>
          <p:cNvPr id="11" name="Picture 10"/>
          <p:cNvPicPr>
            <a:picLocks noChangeAspect="1"/>
          </p:cNvPicPr>
          <p:nvPr/>
        </p:nvPicPr>
        <p:blipFill rotWithShape="1">
          <a:blip r:embed="rId4">
            <a:duotone>
              <a:prstClr val="black"/>
              <a:srgbClr val="E8C9FB">
                <a:tint val="45000"/>
                <a:satMod val="400000"/>
              </a:srgbClr>
            </a:duotone>
          </a:blip>
          <a:srcRect l="4723" t="35014" r="69651" b="32956"/>
          <a:stretch/>
        </p:blipFill>
        <p:spPr>
          <a:xfrm>
            <a:off x="3829259" y="5031486"/>
            <a:ext cx="3119413" cy="1826514"/>
          </a:xfrm>
          <a:prstGeom prst="rect">
            <a:avLst/>
          </a:prstGeom>
        </p:spPr>
      </p:pic>
      <p:pic>
        <p:nvPicPr>
          <p:cNvPr id="12" name="Picture 2"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1734" t="28729" r="9540" b="26963"/>
          <a:stretch/>
        </p:blipFill>
        <p:spPr bwMode="auto">
          <a:xfrm>
            <a:off x="3829259" y="3559303"/>
            <a:ext cx="3119413" cy="14721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13048" y="0"/>
            <a:ext cx="8389968" cy="12180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River Landscapes Year 8 Knowledge </a:t>
            </a:r>
            <a:r>
              <a:rPr lang="en-US" sz="3600" b="1" dirty="0" err="1" smtClean="0"/>
              <a:t>Organiser</a:t>
            </a:r>
            <a:r>
              <a:rPr lang="en-US" sz="3600" b="1" dirty="0" smtClean="0"/>
              <a:t> </a:t>
            </a:r>
            <a:endParaRPr lang="en-GB" sz="3600" b="1" dirty="0"/>
          </a:p>
        </p:txBody>
      </p:sp>
      <p:sp>
        <p:nvSpPr>
          <p:cNvPr id="14" name="Rectangle 13"/>
          <p:cNvSpPr/>
          <p:nvPr/>
        </p:nvSpPr>
        <p:spPr>
          <a:xfrm>
            <a:off x="6948671" y="3559302"/>
            <a:ext cx="5243329" cy="2308324"/>
          </a:xfrm>
          <a:prstGeom prst="rect">
            <a:avLst/>
          </a:prstGeom>
          <a:solidFill>
            <a:srgbClr val="C7CBFD"/>
          </a:solidFill>
        </p:spPr>
        <p:txBody>
          <a:bodyPr wrap="square">
            <a:spAutoFit/>
          </a:bodyPr>
          <a:lstStyle/>
          <a:p>
            <a:r>
              <a:rPr lang="en-US" sz="1200" b="1" i="0" dirty="0" smtClean="0">
                <a:solidFill>
                  <a:srgbClr val="231F20"/>
                </a:solidFill>
                <a:effectLst/>
                <a:latin typeface="ReithSans"/>
              </a:rPr>
              <a:t>Waterfalls</a:t>
            </a:r>
          </a:p>
          <a:p>
            <a:r>
              <a:rPr lang="en-US" sz="1200" b="0" i="0" dirty="0" smtClean="0">
                <a:solidFill>
                  <a:srgbClr val="231F20"/>
                </a:solidFill>
                <a:effectLst/>
                <a:latin typeface="ReithSans"/>
              </a:rPr>
              <a:t>Waterfalls often form in the upper stages of a river where it flows over different bands of rock. It erodes soft rock more quickly than hard rock and this may lead to the creation of a waterfall.</a:t>
            </a:r>
          </a:p>
          <a:p>
            <a:r>
              <a:rPr lang="en-US" sz="1200" b="0" i="0" dirty="0" smtClean="0">
                <a:solidFill>
                  <a:srgbClr val="231F20"/>
                </a:solidFill>
                <a:effectLst/>
                <a:latin typeface="ReithSans"/>
              </a:rPr>
              <a:t>Formation of a waterfall:</a:t>
            </a:r>
          </a:p>
          <a:p>
            <a:pPr>
              <a:buFont typeface="Arial" panose="020B0604020202020204" pitchFamily="34" charset="0"/>
              <a:buChar char="•"/>
            </a:pPr>
            <a:r>
              <a:rPr lang="en-US" sz="1200" b="0" i="0" dirty="0" smtClean="0">
                <a:solidFill>
                  <a:srgbClr val="231F20"/>
                </a:solidFill>
                <a:effectLst/>
                <a:latin typeface="ReithSans"/>
              </a:rPr>
              <a:t>The soft rock erodes more quickly, </a:t>
            </a:r>
            <a:r>
              <a:rPr lang="en-US" sz="1200" b="1" i="0" dirty="0" smtClean="0">
                <a:solidFill>
                  <a:srgbClr val="231F20"/>
                </a:solidFill>
                <a:effectLst/>
                <a:latin typeface="ReithSans"/>
              </a:rPr>
              <a:t>undercutting</a:t>
            </a:r>
            <a:r>
              <a:rPr lang="en-US" sz="1200" b="0" i="0" dirty="0" smtClean="0">
                <a:solidFill>
                  <a:srgbClr val="231F20"/>
                </a:solidFill>
                <a:effectLst/>
                <a:latin typeface="ReithSans"/>
              </a:rPr>
              <a:t> the hard rock.</a:t>
            </a:r>
          </a:p>
          <a:p>
            <a:pPr>
              <a:buFont typeface="Arial" panose="020B0604020202020204" pitchFamily="34" charset="0"/>
              <a:buChar char="•"/>
            </a:pPr>
            <a:r>
              <a:rPr lang="en-US" sz="1200" b="0" i="0" dirty="0" smtClean="0">
                <a:solidFill>
                  <a:srgbClr val="231F20"/>
                </a:solidFill>
                <a:effectLst/>
                <a:latin typeface="ReithSans"/>
              </a:rPr>
              <a:t>The hard rock is left </a:t>
            </a:r>
            <a:r>
              <a:rPr lang="en-US" sz="1200" b="1" i="0" dirty="0" smtClean="0">
                <a:solidFill>
                  <a:srgbClr val="231F20"/>
                </a:solidFill>
                <a:effectLst/>
                <a:latin typeface="ReithSans"/>
              </a:rPr>
              <a:t>overhanging</a:t>
            </a:r>
            <a:r>
              <a:rPr lang="en-US" sz="1200" b="0" i="0" dirty="0" smtClean="0">
                <a:solidFill>
                  <a:srgbClr val="231F20"/>
                </a:solidFill>
                <a:effectLst/>
                <a:latin typeface="ReithSans"/>
              </a:rPr>
              <a:t> and because it isn’t supported, it eventually collapses.</a:t>
            </a:r>
          </a:p>
          <a:p>
            <a:pPr>
              <a:buFont typeface="Arial" panose="020B0604020202020204" pitchFamily="34" charset="0"/>
              <a:buChar char="•"/>
            </a:pPr>
            <a:r>
              <a:rPr lang="en-US" sz="1200" b="0" i="0" dirty="0" smtClean="0">
                <a:solidFill>
                  <a:srgbClr val="231F20"/>
                </a:solidFill>
                <a:effectLst/>
                <a:latin typeface="ReithSans"/>
              </a:rPr>
              <a:t>The fallen rocks crash into the </a:t>
            </a:r>
            <a:r>
              <a:rPr lang="en-US" sz="1200" b="1" i="0" dirty="0" smtClean="0">
                <a:solidFill>
                  <a:srgbClr val="231F20"/>
                </a:solidFill>
                <a:effectLst/>
                <a:latin typeface="ReithSans"/>
              </a:rPr>
              <a:t>plunge pool</a:t>
            </a:r>
            <a:r>
              <a:rPr lang="en-US" sz="1200" b="0" i="0" dirty="0" smtClean="0">
                <a:solidFill>
                  <a:srgbClr val="231F20"/>
                </a:solidFill>
                <a:effectLst/>
                <a:latin typeface="ReithSans"/>
              </a:rPr>
              <a:t>. They swirl around, causing more erosion.</a:t>
            </a:r>
          </a:p>
          <a:p>
            <a:pPr>
              <a:buFont typeface="Arial" panose="020B0604020202020204" pitchFamily="34" charset="0"/>
              <a:buChar char="•"/>
            </a:pPr>
            <a:r>
              <a:rPr lang="en-US" sz="1200" b="0" i="0" dirty="0" smtClean="0">
                <a:solidFill>
                  <a:srgbClr val="231F20"/>
                </a:solidFill>
                <a:effectLst/>
                <a:latin typeface="ReithSans"/>
              </a:rPr>
              <a:t>Over time, this process is </a:t>
            </a:r>
            <a:r>
              <a:rPr lang="en-US" sz="1200" b="1" i="0" dirty="0" smtClean="0">
                <a:solidFill>
                  <a:srgbClr val="231F20"/>
                </a:solidFill>
                <a:effectLst/>
                <a:latin typeface="ReithSans"/>
              </a:rPr>
              <a:t>repeated</a:t>
            </a:r>
            <a:r>
              <a:rPr lang="en-US" sz="1200" b="0" i="0" dirty="0" smtClean="0">
                <a:solidFill>
                  <a:srgbClr val="231F20"/>
                </a:solidFill>
                <a:effectLst/>
                <a:latin typeface="ReithSans"/>
              </a:rPr>
              <a:t> and the waterfall moves upstream.</a:t>
            </a:r>
          </a:p>
          <a:p>
            <a:pPr>
              <a:buFont typeface="Arial" panose="020B0604020202020204" pitchFamily="34" charset="0"/>
              <a:buChar char="•"/>
            </a:pPr>
            <a:r>
              <a:rPr lang="en-US" sz="1200" b="0" i="0" dirty="0" smtClean="0">
                <a:solidFill>
                  <a:srgbClr val="231F20"/>
                </a:solidFill>
                <a:effectLst/>
                <a:latin typeface="ReithSans"/>
              </a:rPr>
              <a:t>A steep-sided </a:t>
            </a:r>
            <a:r>
              <a:rPr lang="en-US" sz="1200" b="1" i="0" dirty="0" smtClean="0">
                <a:solidFill>
                  <a:srgbClr val="231F20"/>
                </a:solidFill>
                <a:effectLst/>
                <a:latin typeface="ReithSans"/>
              </a:rPr>
              <a:t>gorge</a:t>
            </a:r>
            <a:r>
              <a:rPr lang="en-US" sz="1200" b="0" i="0" dirty="0" smtClean="0">
                <a:solidFill>
                  <a:srgbClr val="231F20"/>
                </a:solidFill>
                <a:effectLst/>
                <a:latin typeface="ReithSans"/>
              </a:rPr>
              <a:t> is formed as the waterfall retreats.</a:t>
            </a:r>
            <a:endParaRPr lang="en-US" sz="1200" b="0" i="0" dirty="0">
              <a:solidFill>
                <a:srgbClr val="231F20"/>
              </a:solidFill>
              <a:effectLst/>
              <a:latin typeface="ReithSans"/>
            </a:endParaRPr>
          </a:p>
        </p:txBody>
      </p:sp>
      <p:sp>
        <p:nvSpPr>
          <p:cNvPr id="15" name="Rectangle 14"/>
          <p:cNvSpPr/>
          <p:nvPr/>
        </p:nvSpPr>
        <p:spPr>
          <a:xfrm>
            <a:off x="6948671" y="5777864"/>
            <a:ext cx="5243329" cy="1015663"/>
          </a:xfrm>
          <a:prstGeom prst="rect">
            <a:avLst/>
          </a:prstGeom>
          <a:solidFill>
            <a:srgbClr val="FFCCFF"/>
          </a:solidFill>
        </p:spPr>
        <p:txBody>
          <a:bodyPr wrap="square">
            <a:spAutoFit/>
          </a:bodyPr>
          <a:lstStyle/>
          <a:p>
            <a:r>
              <a:rPr lang="en-US" sz="1200" b="0" i="0" dirty="0" smtClean="0">
                <a:solidFill>
                  <a:srgbClr val="231F20"/>
                </a:solidFill>
                <a:effectLst/>
                <a:latin typeface="ReithSans"/>
              </a:rPr>
              <a:t>A </a:t>
            </a:r>
            <a:r>
              <a:rPr lang="en-US" sz="1200" b="1" i="0" u="sng" dirty="0" smtClean="0">
                <a:solidFill>
                  <a:srgbClr val="231F20"/>
                </a:solidFill>
                <a:effectLst/>
                <a:latin typeface="ReithSans"/>
              </a:rPr>
              <a:t>meander</a:t>
            </a:r>
            <a:r>
              <a:rPr lang="en-US" sz="1200" b="0" i="0" dirty="0" smtClean="0">
                <a:solidFill>
                  <a:srgbClr val="231F20"/>
                </a:solidFill>
                <a:effectLst/>
                <a:latin typeface="ReithSans"/>
              </a:rPr>
              <a:t> is a bend in the river and are formed by erosion and deposition. As the river flows around a meander, </a:t>
            </a:r>
            <a:r>
              <a:rPr lang="en-US" sz="1200" b="1" i="0" dirty="0" smtClean="0">
                <a:solidFill>
                  <a:srgbClr val="231F20"/>
                </a:solidFill>
                <a:effectLst/>
                <a:latin typeface="ReithSans"/>
              </a:rPr>
              <a:t>centrifugal forces</a:t>
            </a:r>
            <a:r>
              <a:rPr lang="en-US" sz="1200" b="0" i="0" dirty="0" smtClean="0">
                <a:solidFill>
                  <a:srgbClr val="231F20"/>
                </a:solidFill>
                <a:effectLst/>
                <a:latin typeface="ReithSans"/>
              </a:rPr>
              <a:t> cause the water to flow fastest around the outside of the bend. This creates erosion on the outside and deposition on the inside of the bend, which means that the meander slowly moves</a:t>
            </a:r>
            <a:endParaRPr lang="en-GB" sz="1200" dirty="0"/>
          </a:p>
        </p:txBody>
      </p:sp>
    </p:spTree>
    <p:extLst>
      <p:ext uri="{BB962C8B-B14F-4D97-AF65-F5344CB8AC3E}">
        <p14:creationId xmlns:p14="http://schemas.microsoft.com/office/powerpoint/2010/main" val="110409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3" ma:contentTypeDescription="Create a new document." ma:contentTypeScope="" ma:versionID="5c60bb9143a1142e5043ba544926db03">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acb21d413a0d17cd82933749e58e0ab6"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B5CDB9-B589-4D47-9947-5FF056620488}"/>
</file>

<file path=customXml/itemProps2.xml><?xml version="1.0" encoding="utf-8"?>
<ds:datastoreItem xmlns:ds="http://schemas.openxmlformats.org/officeDocument/2006/customXml" ds:itemID="{6BABBCD9-5BF9-43CB-B8C6-F724BCD0D596}"/>
</file>

<file path=customXml/itemProps3.xml><?xml version="1.0" encoding="utf-8"?>
<ds:datastoreItem xmlns:ds="http://schemas.openxmlformats.org/officeDocument/2006/customXml" ds:itemID="{C98E208A-2757-4EF4-999B-69F473047DA1}"/>
</file>

<file path=docProps/app.xml><?xml version="1.0" encoding="utf-8"?>
<Properties xmlns="http://schemas.openxmlformats.org/officeDocument/2006/extended-properties" xmlns:vt="http://schemas.openxmlformats.org/officeDocument/2006/docPropsVTypes">
  <TotalTime>13</TotalTime>
  <Words>462</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ReithSans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Boulton</dc:creator>
  <cp:lastModifiedBy>Jessica Boulton</cp:lastModifiedBy>
  <cp:revision>3</cp:revision>
  <dcterms:created xsi:type="dcterms:W3CDTF">2022-04-26T10:22:18Z</dcterms:created>
  <dcterms:modified xsi:type="dcterms:W3CDTF">2022-06-08T12:00:43Z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