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5990F79-BB30-486B-ABF3-4A4627FF6B72}" type="datetimeFigureOut">
              <a:rPr lang="en-GB" smtClean="0"/>
              <a:t>08/06/2022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367525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990F79-BB30-486B-ABF3-4A4627FF6B72}" type="datetimeFigureOut">
              <a:rPr lang="en-GB" smtClean="0"/>
              <a:t>08/06/2022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56664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990F79-BB30-486B-ABF3-4A4627FF6B72}" type="datetimeFigureOut">
              <a:rPr lang="en-GB" smtClean="0"/>
              <a:t>08/06/2022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159353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990F79-BB30-486B-ABF3-4A4627FF6B72}" type="datetimeFigureOut">
              <a:rPr lang="en-GB" smtClean="0"/>
              <a:t>08/06/2022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2543184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990F79-BB30-486B-ABF3-4A4627FF6B72}" type="datetimeFigureOut">
              <a:rPr lang="en-GB" smtClean="0"/>
              <a:t>08/06/2022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693773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990F79-BB30-486B-ABF3-4A4627FF6B72}" type="datetimeFigureOut">
              <a:rPr lang="en-GB" smtClean="0"/>
              <a:t>08/06/2022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3273850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990F79-BB30-486B-ABF3-4A4627FF6B72}" type="datetimeFigureOut">
              <a:rPr lang="en-GB" smtClean="0"/>
              <a:t>08/06/2022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1493266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5990F79-BB30-486B-ABF3-4A4627FF6B72}" type="datetimeFigureOut">
              <a:rPr lang="en-GB" smtClean="0"/>
              <a:t>08/06/2022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1957528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990F79-BB30-486B-ABF3-4A4627FF6B72}" type="datetimeFigureOut">
              <a:rPr lang="en-GB" smtClean="0"/>
              <a:t>08/06/2022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904511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990F79-BB30-486B-ABF3-4A4627FF6B72}" type="datetimeFigureOut">
              <a:rPr lang="en-GB" smtClean="0"/>
              <a:t>08/06/2022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766160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990F79-BB30-486B-ABF3-4A4627FF6B72}" type="datetimeFigureOut">
              <a:rPr lang="en-GB" smtClean="0"/>
              <a:t>08/06/2022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7062DF4-FDEC-415C-A704-4A667E90CD10}" type="slidenum">
              <a:rPr lang="en-GB" smtClean="0"/>
              <a:t>‹#›</a:t>
            </a:fld>
            <a:endParaRPr lang="en-GB"/>
          </a:p>
        </p:txBody>
      </p:sp>
    </p:spTree>
    <p:extLst>
      <p:ext uri="{BB962C8B-B14F-4D97-AF65-F5344CB8AC3E}">
        <p14:creationId xmlns:p14="http://schemas.microsoft.com/office/powerpoint/2010/main" val="136468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90F79-BB30-486B-ABF3-4A4627FF6B72}" type="datetimeFigureOut">
              <a:rPr lang="en-GB" smtClean="0"/>
              <a:t>08/06/2022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062DF4-FDEC-415C-A704-4A667E90CD10}" type="slidenum">
              <a:rPr lang="en-GB" smtClean="0"/>
              <a:t>‹#›</a:t>
            </a:fld>
            <a:endParaRPr lang="en-GB"/>
          </a:p>
        </p:txBody>
      </p:sp>
    </p:spTree>
    <p:extLst>
      <p:ext uri="{BB962C8B-B14F-4D97-AF65-F5344CB8AC3E}">
        <p14:creationId xmlns:p14="http://schemas.microsoft.com/office/powerpoint/2010/main" val="3656686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2240" y="-1460"/>
            <a:ext cx="3376674" cy="70788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4000" b="1" dirty="0">
                <a:solidFill>
                  <a:schemeClr val="accent4">
                    <a:lumMod val="20000"/>
                    <a:lumOff val="80000"/>
                  </a:schemeClr>
                </a:solidFill>
                <a:effectLst>
                  <a:outerShdw blurRad="38100" dist="38100" dir="2700000" algn="tl">
                    <a:srgbClr val="000000">
                      <a:alpha val="43137"/>
                    </a:srgbClr>
                  </a:outerShdw>
                </a:effectLst>
              </a:rPr>
              <a:t>Y9 Russia</a:t>
            </a:r>
            <a:endParaRPr lang="en-GB" sz="4000" b="1" dirty="0">
              <a:solidFill>
                <a:schemeClr val="accent4">
                  <a:lumMod val="20000"/>
                  <a:lumOff val="80000"/>
                </a:schemeClr>
              </a:solidFill>
              <a:effectLst>
                <a:outerShdw blurRad="38100" dist="38100" dir="2700000" algn="tl">
                  <a:srgbClr val="000000">
                    <a:alpha val="43137"/>
                  </a:srgbClr>
                </a:outerShdw>
              </a:effectLst>
            </a:endParaRPr>
          </a:p>
        </p:txBody>
      </p:sp>
      <p:sp>
        <p:nvSpPr>
          <p:cNvPr id="5" name="Rectangle 4"/>
          <p:cNvSpPr/>
          <p:nvPr/>
        </p:nvSpPr>
        <p:spPr>
          <a:xfrm>
            <a:off x="-38109" y="101770"/>
            <a:ext cx="3330870" cy="560457"/>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7" name="Table 6"/>
          <p:cNvGraphicFramePr>
            <a:graphicFrameLocks noGrp="1"/>
          </p:cNvGraphicFramePr>
          <p:nvPr>
            <p:extLst>
              <p:ext uri="{D42A27DB-BD31-4B8C-83A1-F6EECF244321}">
                <p14:modId xmlns:p14="http://schemas.microsoft.com/office/powerpoint/2010/main" val="3815854729"/>
              </p:ext>
            </p:extLst>
          </p:nvPr>
        </p:nvGraphicFramePr>
        <p:xfrm>
          <a:off x="3644916" y="55668"/>
          <a:ext cx="8547084" cy="5004524"/>
        </p:xfrm>
        <a:graphic>
          <a:graphicData uri="http://schemas.openxmlformats.org/drawingml/2006/table">
            <a:tbl>
              <a:tblPr firstRow="1" firstCol="1" bandRow="1">
                <a:tableStyleId>{00A15C55-8517-42AA-B614-E9B94910E393}</a:tableStyleId>
              </a:tblPr>
              <a:tblGrid>
                <a:gridCol w="1388146">
                  <a:extLst>
                    <a:ext uri="{9D8B030D-6E8A-4147-A177-3AD203B41FA5}">
                      <a16:colId xmlns:a16="http://schemas.microsoft.com/office/drawing/2014/main" val="20000"/>
                    </a:ext>
                  </a:extLst>
                </a:gridCol>
                <a:gridCol w="2820188">
                  <a:extLst>
                    <a:ext uri="{9D8B030D-6E8A-4147-A177-3AD203B41FA5}">
                      <a16:colId xmlns:a16="http://schemas.microsoft.com/office/drawing/2014/main" val="20001"/>
                    </a:ext>
                  </a:extLst>
                </a:gridCol>
                <a:gridCol w="1735500">
                  <a:extLst>
                    <a:ext uri="{9D8B030D-6E8A-4147-A177-3AD203B41FA5}">
                      <a16:colId xmlns:a16="http://schemas.microsoft.com/office/drawing/2014/main" val="20002"/>
                    </a:ext>
                  </a:extLst>
                </a:gridCol>
                <a:gridCol w="2603250">
                  <a:extLst>
                    <a:ext uri="{9D8B030D-6E8A-4147-A177-3AD203B41FA5}">
                      <a16:colId xmlns:a16="http://schemas.microsoft.com/office/drawing/2014/main" val="20003"/>
                    </a:ext>
                  </a:extLst>
                </a:gridCol>
              </a:tblGrid>
              <a:tr h="272504">
                <a:tc gridSpan="4">
                  <a:txBody>
                    <a:bodyPr/>
                    <a:lstStyle/>
                    <a:p>
                      <a:pPr algn="ctr">
                        <a:lnSpc>
                          <a:spcPct val="115000"/>
                        </a:lnSpc>
                        <a:spcAft>
                          <a:spcPts val="0"/>
                        </a:spcAft>
                      </a:pPr>
                      <a:r>
                        <a:rPr lang="en-GB" sz="1100" dirty="0">
                          <a:effectLst/>
                        </a:rPr>
                        <a:t>16 Subject Specific Key Terms</a:t>
                      </a:r>
                      <a:endParaRPr lang="en-GB" sz="1050" dirty="0">
                        <a:effectLst/>
                        <a:latin typeface="Calibri"/>
                        <a:ea typeface="Calibri"/>
                        <a:cs typeface="Times New Roman"/>
                      </a:endParaRPr>
                    </a:p>
                  </a:txBody>
                  <a:tcPr marL="59097" marR="59097" marT="0" marB="0" anchor="ctr">
                    <a:solidFill>
                      <a:srgbClr val="FFCCFF"/>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453079">
                <a:tc>
                  <a:txBody>
                    <a:bodyPr/>
                    <a:lstStyle/>
                    <a:p>
                      <a:pPr>
                        <a:lnSpc>
                          <a:spcPct val="115000"/>
                        </a:lnSpc>
                        <a:spcAft>
                          <a:spcPts val="0"/>
                        </a:spcAft>
                      </a:pPr>
                      <a:r>
                        <a:rPr lang="en-GB" sz="1000" dirty="0">
                          <a:effectLst/>
                        </a:rPr>
                        <a:t>Climate</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The weather conditions prevailing in an area in general or over a long period.</a:t>
                      </a:r>
                      <a:endParaRPr lang="en-GB" sz="11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Lake Baikal</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An ancient, massive lake in the mountainous region of Siberia.  Considered the largest lake in the world.</a:t>
                      </a:r>
                      <a:endParaRPr lang="en-GB" sz="10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1"/>
                  </a:ext>
                </a:extLst>
              </a:tr>
              <a:tr h="389604">
                <a:tc>
                  <a:txBody>
                    <a:bodyPr/>
                    <a:lstStyle/>
                    <a:p>
                      <a:pPr>
                        <a:lnSpc>
                          <a:spcPct val="115000"/>
                        </a:lnSpc>
                        <a:spcAft>
                          <a:spcPts val="0"/>
                        </a:spcAft>
                      </a:pPr>
                      <a:r>
                        <a:rPr lang="en-GB" sz="1000" dirty="0">
                          <a:effectLst/>
                        </a:rPr>
                        <a:t>Communism</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theory or social organisation in which all property is owned by the community and each person contributes and receives according to their ability and needs.</a:t>
                      </a:r>
                      <a:endParaRPr lang="en-GB" sz="11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Precipitation</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Rain, snow, sleet or hail that falls to or condenses on the ground.</a:t>
                      </a:r>
                      <a:endParaRPr lang="en-GB" sz="11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2"/>
                  </a:ext>
                </a:extLst>
              </a:tr>
              <a:tr h="453079">
                <a:tc>
                  <a:txBody>
                    <a:bodyPr/>
                    <a:lstStyle/>
                    <a:p>
                      <a:pPr>
                        <a:lnSpc>
                          <a:spcPct val="115000"/>
                        </a:lnSpc>
                        <a:spcAft>
                          <a:spcPts val="0"/>
                        </a:spcAft>
                      </a:pPr>
                      <a:r>
                        <a:rPr lang="en-GB" sz="1000" dirty="0">
                          <a:effectLst/>
                        </a:rPr>
                        <a:t>Coniferous Forest</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type of biome found in temperate regions of the world with warm summers and cool winters and adequate rainfall to sustain a forest.</a:t>
                      </a:r>
                      <a:endParaRPr lang="en-GB" sz="11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Rift Valley</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linear-shaped lowland between several highlands or mountain ranges created by the action of a geological rift or fault.</a:t>
                      </a:r>
                      <a:endParaRPr lang="en-GB" sz="10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3"/>
                  </a:ext>
                </a:extLst>
              </a:tr>
              <a:tr h="272504">
                <a:tc>
                  <a:txBody>
                    <a:bodyPr/>
                    <a:lstStyle/>
                    <a:p>
                      <a:pPr>
                        <a:lnSpc>
                          <a:spcPct val="115000"/>
                        </a:lnSpc>
                        <a:spcAft>
                          <a:spcPts val="0"/>
                        </a:spcAft>
                      </a:pPr>
                      <a:r>
                        <a:rPr lang="en-GB" sz="1000" dirty="0">
                          <a:effectLst/>
                        </a:rPr>
                        <a:t>Country</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Humans have divided continents up into political units called countries.  Europe contains 50 countries.</a:t>
                      </a:r>
                      <a:endParaRPr lang="en-GB" sz="11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Siberia</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vast Russian province encompassing most of northern Asia, with terrain spanning tundra, coniferous forest and mountain ranges.</a:t>
                      </a:r>
                      <a:endParaRPr lang="en-GB" sz="11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4"/>
                  </a:ext>
                </a:extLst>
              </a:tr>
              <a:tr h="302052">
                <a:tc>
                  <a:txBody>
                    <a:bodyPr/>
                    <a:lstStyle/>
                    <a:p>
                      <a:pPr>
                        <a:lnSpc>
                          <a:spcPct val="115000"/>
                        </a:lnSpc>
                        <a:spcAft>
                          <a:spcPts val="0"/>
                        </a:spcAft>
                      </a:pPr>
                      <a:r>
                        <a:rPr lang="en-GB" sz="1000" dirty="0">
                          <a:effectLst/>
                        </a:rPr>
                        <a:t>Constructive Margin</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Tectonic plate margin where rising magma adds new material to plates that are diverging or moving apart.</a:t>
                      </a:r>
                      <a:endParaRPr lang="en-GB" sz="10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Tectonic Plate</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rigid segment of the Earth’s crust which can ‘float’ across the heavier, semi-molten rock below. Continental plates are less dense, but thicker than oceanic plates.</a:t>
                      </a:r>
                      <a:endParaRPr lang="en-GB" sz="10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5"/>
                  </a:ext>
                </a:extLst>
              </a:tr>
              <a:tr h="302052">
                <a:tc>
                  <a:txBody>
                    <a:bodyPr/>
                    <a:lstStyle/>
                    <a:p>
                      <a:pPr>
                        <a:lnSpc>
                          <a:spcPct val="115000"/>
                        </a:lnSpc>
                        <a:spcAft>
                          <a:spcPts val="0"/>
                        </a:spcAft>
                      </a:pPr>
                      <a:r>
                        <a:rPr lang="en-GB" sz="1000" dirty="0">
                          <a:effectLst/>
                        </a:rPr>
                        <a:t>Europe</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One of the seven continents.</a:t>
                      </a:r>
                      <a:endParaRPr lang="en-GB" sz="11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Tundra</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type of biome where the tree growth is hindered by low temperatures and short growing seasons.</a:t>
                      </a:r>
                      <a:endParaRPr lang="en-GB" sz="11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6"/>
                  </a:ext>
                </a:extLst>
              </a:tr>
              <a:tr h="453079">
                <a:tc>
                  <a:txBody>
                    <a:bodyPr/>
                    <a:lstStyle/>
                    <a:p>
                      <a:pPr>
                        <a:lnSpc>
                          <a:spcPct val="115000"/>
                        </a:lnSpc>
                        <a:spcAft>
                          <a:spcPts val="0"/>
                        </a:spcAft>
                      </a:pPr>
                      <a:r>
                        <a:rPr lang="en-GB" sz="1000" dirty="0">
                          <a:effectLst/>
                        </a:rPr>
                        <a:t>Geosyncline</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large-scale depression in the earth’s </a:t>
                      </a:r>
                      <a:endParaRPr lang="en-GB" sz="1000" dirty="0" smtClean="0">
                        <a:effectLst/>
                      </a:endParaRPr>
                    </a:p>
                    <a:p>
                      <a:pPr>
                        <a:lnSpc>
                          <a:spcPct val="115000"/>
                        </a:lnSpc>
                        <a:spcAft>
                          <a:spcPts val="0"/>
                        </a:spcAft>
                      </a:pPr>
                      <a:r>
                        <a:rPr lang="en-GB" sz="1000" dirty="0" smtClean="0">
                          <a:effectLst/>
                        </a:rPr>
                        <a:t>crust </a:t>
                      </a:r>
                      <a:r>
                        <a:rPr lang="en-GB" sz="1000" dirty="0">
                          <a:effectLst/>
                        </a:rPr>
                        <a:t>containing very thick deposits of sediment, forming compressed rock.</a:t>
                      </a:r>
                      <a:endParaRPr lang="en-GB" sz="10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Ural Mountains</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 mountain range that runs north to south through western Russia. They form the boundary between Europe and Asia.</a:t>
                      </a:r>
                      <a:endParaRPr lang="en-GB" sz="10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7"/>
                  </a:ext>
                </a:extLst>
              </a:tr>
              <a:tr h="453079">
                <a:tc>
                  <a:txBody>
                    <a:bodyPr/>
                    <a:lstStyle/>
                    <a:p>
                      <a:pPr>
                        <a:lnSpc>
                          <a:spcPct val="115000"/>
                        </a:lnSpc>
                        <a:spcAft>
                          <a:spcPts val="0"/>
                        </a:spcAft>
                      </a:pPr>
                      <a:r>
                        <a:rPr lang="en-GB" sz="1000" dirty="0" err="1">
                          <a:effectLst/>
                        </a:rPr>
                        <a:t>Graben</a:t>
                      </a:r>
                      <a:endParaRPr lang="en-GB" sz="11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An elongated block of the earth’s crust lying between two faults and displaced downwards relative to the blocks on either side, within a rift valley.</a:t>
                      </a:r>
                      <a:endParaRPr lang="en-GB" sz="1000" dirty="0">
                        <a:effectLst/>
                        <a:latin typeface="Calibri"/>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Volga River</a:t>
                      </a:r>
                      <a:endParaRPr lang="en-GB" sz="1000" b="1" dirty="0">
                        <a:solidFill>
                          <a:schemeClr val="bg1"/>
                        </a:solidFill>
                        <a:effectLst/>
                        <a:latin typeface="Calibri" panose="020F0502020204030204" pitchFamily="34" charset="0"/>
                        <a:ea typeface="Calibri"/>
                        <a:cs typeface="Times New Roman"/>
                      </a:endParaRPr>
                    </a:p>
                  </a:txBody>
                  <a:tcPr marL="68580" marR="68580" marT="0" marB="0" anchor="ctr">
                    <a:solidFill>
                      <a:srgbClr val="FFCCFF"/>
                    </a:solidFill>
                  </a:tcPr>
                </a:tc>
                <a:tc>
                  <a:txBody>
                    <a:bodyPr/>
                    <a:lstStyle/>
                    <a:p>
                      <a:pPr>
                        <a:lnSpc>
                          <a:spcPct val="115000"/>
                        </a:lnSpc>
                        <a:spcAft>
                          <a:spcPts val="0"/>
                        </a:spcAft>
                      </a:pPr>
                      <a:r>
                        <a:rPr lang="en-GB" sz="1000" dirty="0">
                          <a:effectLst/>
                        </a:rPr>
                        <a:t>The longest river in Europe.  The river flows through central Russia and in to the Caspian Sea.  It is widely regarded as the national river of Russia.</a:t>
                      </a:r>
                      <a:endParaRPr lang="en-GB" sz="1000" dirty="0">
                        <a:effectLst/>
                        <a:latin typeface="Calibri"/>
                        <a:ea typeface="Calibri"/>
                        <a:cs typeface="Times New Roman"/>
                      </a:endParaRPr>
                    </a:p>
                  </a:txBody>
                  <a:tcPr marL="68580" marR="68580" marT="0" marB="0" anchor="ctr">
                    <a:solidFill>
                      <a:srgbClr val="FFCCFF"/>
                    </a:solidFill>
                  </a:tcPr>
                </a:tc>
                <a:extLst>
                  <a:ext uri="{0D108BD9-81ED-4DB2-BD59-A6C34878D82A}">
                    <a16:rowId xmlns:a16="http://schemas.microsoft.com/office/drawing/2014/main" val="10008"/>
                  </a:ext>
                </a:extLst>
              </a:tr>
            </a:tbl>
          </a:graphicData>
        </a:graphic>
      </p:graphicFrame>
      <p:sp>
        <p:nvSpPr>
          <p:cNvPr id="10" name="TextBox 9"/>
          <p:cNvSpPr txBox="1"/>
          <p:nvPr/>
        </p:nvSpPr>
        <p:spPr>
          <a:xfrm>
            <a:off x="5043625" y="6509713"/>
            <a:ext cx="863862" cy="200055"/>
          </a:xfrm>
          <a:prstGeom prst="rect">
            <a:avLst/>
          </a:prstGeom>
          <a:noFill/>
        </p:spPr>
        <p:txBody>
          <a:bodyPr wrap="square" rtlCol="0">
            <a:spAutoFit/>
          </a:bodyPr>
          <a:lstStyle/>
          <a:p>
            <a:r>
              <a:rPr lang="en-GB" sz="700" b="1" dirty="0">
                <a:solidFill>
                  <a:schemeClr val="bg1"/>
                </a:solidFill>
              </a:rPr>
              <a:t>Ural Mountains</a:t>
            </a:r>
            <a:endParaRPr lang="en-GB" sz="700" b="1" dirty="0">
              <a:solidFill>
                <a:schemeClr val="bg1"/>
              </a:solidFill>
            </a:endParaRPr>
          </a:p>
        </p:txBody>
      </p:sp>
      <p:sp>
        <p:nvSpPr>
          <p:cNvPr id="31" name="TextBox 30"/>
          <p:cNvSpPr txBox="1"/>
          <p:nvPr/>
        </p:nvSpPr>
        <p:spPr>
          <a:xfrm>
            <a:off x="8347679" y="6509713"/>
            <a:ext cx="863862" cy="200055"/>
          </a:xfrm>
          <a:prstGeom prst="rect">
            <a:avLst/>
          </a:prstGeom>
          <a:noFill/>
        </p:spPr>
        <p:txBody>
          <a:bodyPr wrap="square" rtlCol="0">
            <a:spAutoFit/>
          </a:bodyPr>
          <a:lstStyle/>
          <a:p>
            <a:pPr algn="r"/>
            <a:r>
              <a:rPr lang="en-GB" sz="700" b="1" dirty="0">
                <a:solidFill>
                  <a:schemeClr val="bg1"/>
                </a:solidFill>
              </a:rPr>
              <a:t>Lake Baikal</a:t>
            </a:r>
            <a:endParaRPr lang="en-GB" sz="700" b="1" dirty="0">
              <a:solidFill>
                <a:schemeClr val="bg1"/>
              </a:solidFill>
            </a:endParaRPr>
          </a:p>
        </p:txBody>
      </p:sp>
      <p:sp>
        <p:nvSpPr>
          <p:cNvPr id="2" name="Rectangle 1"/>
          <p:cNvSpPr>
            <a:spLocks noChangeArrowheads="1"/>
          </p:cNvSpPr>
          <p:nvPr/>
        </p:nvSpPr>
        <p:spPr bwMode="auto">
          <a:xfrm>
            <a:off x="-9913" y="750625"/>
            <a:ext cx="3576073" cy="2554545"/>
          </a:xfrm>
          <a:prstGeom prst="rect">
            <a:avLst/>
          </a:prstGeom>
          <a:solidFill>
            <a:srgbClr val="CC99FF"/>
          </a:solidFill>
          <a:ln>
            <a:noFill/>
          </a:ln>
          <a:effectLst/>
        </p:spPr>
        <p:txBody>
          <a:bodyPr vert="horz" wrap="square" lIns="0" tIns="0" rIns="9144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fontAlgn="t"/>
            <a:r>
              <a:rPr lang="en-US" altLang="en-US" b="1" dirty="0">
                <a:solidFill>
                  <a:srgbClr val="231F20"/>
                </a:solidFill>
                <a:latin typeface="ReithSans"/>
              </a:rPr>
              <a:t>Key points</a:t>
            </a:r>
          </a:p>
          <a:p>
            <a:pPr fontAlgn="t">
              <a:buFontTx/>
              <a:buChar char="•"/>
            </a:pPr>
            <a:r>
              <a:rPr lang="en-US" altLang="en-US" sz="1200" dirty="0">
                <a:solidFill>
                  <a:srgbClr val="231F20"/>
                </a:solidFill>
                <a:latin typeface="ReithSans"/>
              </a:rPr>
              <a:t>Russia is the largest country in the world by area and it lies in the Northern Hemisphere and spans the continents of Asia and Europe.</a:t>
            </a:r>
          </a:p>
          <a:p>
            <a:pPr fontAlgn="t">
              <a:buFontTx/>
              <a:buChar char="•"/>
            </a:pPr>
            <a:r>
              <a:rPr lang="en-US" altLang="en-US" sz="1200" dirty="0">
                <a:solidFill>
                  <a:srgbClr val="231F20"/>
                </a:solidFill>
                <a:latin typeface="ReithSans"/>
              </a:rPr>
              <a:t>Russia is the ninth most  country in the world, with a population of approximately 144 million people. The major language is Russian.</a:t>
            </a:r>
          </a:p>
          <a:p>
            <a:pPr fontAlgn="t">
              <a:buFontTx/>
              <a:buChar char="•"/>
            </a:pPr>
            <a:r>
              <a:rPr lang="en-US" altLang="en-US" sz="1200" dirty="0">
                <a:solidFill>
                  <a:srgbClr val="231F20"/>
                </a:solidFill>
                <a:latin typeface="ReithSans"/>
              </a:rPr>
              <a:t>The capital city is Moscow. It lies to the west of the country and is home to around 12 million people.</a:t>
            </a:r>
          </a:p>
          <a:p>
            <a:pPr fontAlgn="t">
              <a:buFontTx/>
              <a:buChar char="•"/>
            </a:pPr>
            <a:r>
              <a:rPr lang="en-US" altLang="en-US" sz="1200" dirty="0">
                <a:solidFill>
                  <a:srgbClr val="231F20"/>
                </a:solidFill>
                <a:latin typeface="ReithSans"/>
              </a:rPr>
              <a:t>Russia contains several biomes, including tundra, taiga, temperate woodland, steppe and desert.</a:t>
            </a:r>
          </a:p>
          <a:p>
            <a:endParaRPr lang="en-US" altLang="en-US" sz="2800" dirty="0"/>
          </a:p>
        </p:txBody>
      </p:sp>
      <p:sp>
        <p:nvSpPr>
          <p:cNvPr id="6" name="Rectangle 2"/>
          <p:cNvSpPr>
            <a:spLocks noChangeArrowheads="1"/>
          </p:cNvSpPr>
          <p:nvPr/>
        </p:nvSpPr>
        <p:spPr bwMode="auto">
          <a:xfrm>
            <a:off x="0" y="3461514"/>
            <a:ext cx="3312368" cy="1723549"/>
          </a:xfrm>
          <a:prstGeom prst="rect">
            <a:avLst/>
          </a:prstGeom>
          <a:solidFill>
            <a:srgbClr val="CC99FF"/>
          </a:solidFill>
          <a:ln>
            <a:noFill/>
          </a:ln>
          <a:effectLst/>
        </p:spPr>
        <p:txBody>
          <a:bodyPr vert="horz" wrap="square" lIns="91440" tIns="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fontAlgn="t"/>
            <a:r>
              <a:rPr lang="en-US" altLang="en-US" sz="1600" b="1" dirty="0">
                <a:solidFill>
                  <a:srgbClr val="231F20"/>
                </a:solidFill>
                <a:latin typeface="ReithSans"/>
              </a:rPr>
              <a:t>What are the physical characteristics of Russia?</a:t>
            </a:r>
          </a:p>
          <a:p>
            <a:pPr fontAlgn="t"/>
            <a:r>
              <a:rPr lang="en-US" altLang="en-US" sz="1100" dirty="0">
                <a:solidFill>
                  <a:srgbClr val="231F20"/>
                </a:solidFill>
                <a:latin typeface="ReithSans"/>
              </a:rPr>
              <a:t>Russia is the largest country in the world. It covers an area of 17,098,242 km², which is approximately 70 times greater the size of the UK. The country spans 11 .</a:t>
            </a:r>
          </a:p>
          <a:p>
            <a:pPr fontAlgn="t"/>
            <a:r>
              <a:rPr lang="en-US" altLang="en-US" sz="1100" dirty="0">
                <a:solidFill>
                  <a:srgbClr val="231F20"/>
                </a:solidFill>
                <a:latin typeface="ReithSans"/>
              </a:rPr>
              <a:t>Russia is located in the . The climate is largely cold and , but wide variations in temperature and  exist due to the size of the country.</a:t>
            </a:r>
            <a:endParaRPr lang="en-US" altLang="en-US" sz="3600" dirty="0"/>
          </a:p>
        </p:txBody>
      </p:sp>
      <p:sp>
        <p:nvSpPr>
          <p:cNvPr id="11" name="Rectangle 3"/>
          <p:cNvSpPr>
            <a:spLocks noChangeArrowheads="1"/>
          </p:cNvSpPr>
          <p:nvPr/>
        </p:nvSpPr>
        <p:spPr bwMode="auto">
          <a:xfrm>
            <a:off x="-9913" y="5553689"/>
            <a:ext cx="12472416" cy="1338828"/>
          </a:xfrm>
          <a:prstGeom prst="rect">
            <a:avLst/>
          </a:prstGeom>
          <a:solidFill>
            <a:srgbClr val="CC99FF"/>
          </a:solidFill>
          <a:ln>
            <a:noFill/>
          </a:ln>
          <a:effectLst/>
        </p:spPr>
        <p:txBody>
          <a:bodyPr vert="horz" wrap="square" lIns="91440" tIns="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fontAlgn="t"/>
            <a:r>
              <a:rPr lang="en-US" altLang="en-US" sz="1600" b="1" dirty="0">
                <a:solidFill>
                  <a:srgbClr val="231F20"/>
                </a:solidFill>
                <a:latin typeface="ReithSans"/>
              </a:rPr>
              <a:t>What are the human characteristics of Russia</a:t>
            </a:r>
            <a:r>
              <a:rPr lang="en-US" altLang="en-US" sz="1600" b="1" dirty="0" smtClean="0">
                <a:solidFill>
                  <a:srgbClr val="231F20"/>
                </a:solidFill>
                <a:latin typeface="ReithSans"/>
              </a:rPr>
              <a:t>?</a:t>
            </a:r>
            <a:endParaRPr lang="en-US" altLang="en-US" sz="1200" b="1" dirty="0">
              <a:solidFill>
                <a:srgbClr val="231F20"/>
              </a:solidFill>
              <a:latin typeface="ReithSans"/>
            </a:endParaRPr>
          </a:p>
          <a:p>
            <a:pPr fontAlgn="t"/>
            <a:r>
              <a:rPr lang="en-US" altLang="en-US" sz="1200" b="1" dirty="0">
                <a:solidFill>
                  <a:srgbClr val="231F20"/>
                </a:solidFill>
                <a:latin typeface="ReithSans"/>
              </a:rPr>
              <a:t>Life expectancy and literacy rates</a:t>
            </a:r>
          </a:p>
          <a:p>
            <a:pPr fontAlgn="t"/>
            <a:r>
              <a:rPr lang="en-US" altLang="en-US" sz="1100" dirty="0">
                <a:solidFill>
                  <a:srgbClr val="231F20"/>
                </a:solidFill>
                <a:latin typeface="ReithSans"/>
              </a:rPr>
              <a:t>With approximately 144 million people, Russia is the ninth most  country in the world.  is almost 73 years, so the average person in Russia can expect to live beyond  age.  are above 99 per cent. </a:t>
            </a:r>
            <a:r>
              <a:rPr lang="en-US" altLang="en-US" sz="1100" dirty="0">
                <a:solidFill>
                  <a:srgbClr val="231F20"/>
                </a:solidFill>
                <a:latin typeface="ReithSans"/>
              </a:rPr>
              <a:t>This means that almost all Russian people can read and write</a:t>
            </a:r>
            <a:r>
              <a:rPr lang="en-US" altLang="en-US" sz="1100" dirty="0" smtClean="0">
                <a:solidFill>
                  <a:srgbClr val="231F20"/>
                </a:solidFill>
                <a:latin typeface="ReithSans"/>
              </a:rPr>
              <a:t>.</a:t>
            </a:r>
            <a:endParaRPr lang="en-US" altLang="en-US" sz="1200" b="1" dirty="0">
              <a:solidFill>
                <a:srgbClr val="231F20"/>
              </a:solidFill>
              <a:latin typeface="ReithSans"/>
            </a:endParaRPr>
          </a:p>
          <a:p>
            <a:pPr fontAlgn="t"/>
            <a:r>
              <a:rPr lang="en-US" altLang="en-US" sz="1200" b="1" dirty="0">
                <a:solidFill>
                  <a:srgbClr val="231F20"/>
                </a:solidFill>
                <a:latin typeface="ReithSans"/>
              </a:rPr>
              <a:t>Population distribution</a:t>
            </a:r>
          </a:p>
          <a:p>
            <a:pPr fontAlgn="t"/>
            <a:r>
              <a:rPr lang="en-US" altLang="en-US" sz="1100" dirty="0">
                <a:solidFill>
                  <a:srgbClr val="231F20"/>
                </a:solidFill>
                <a:latin typeface="ReithSans"/>
              </a:rPr>
              <a:t>Most people live in the west of the country. This is where the  of Moscow and is located, as well as many other larger cities, such as St Petersburg and Kazan. Around 75 per cent of Russia’s population live in cities, where there are jobs and opportunities. Few people live in the far north, where temperatures are very low</a:t>
            </a:r>
            <a:r>
              <a:rPr lang="en-US" altLang="en-US" sz="1000" dirty="0">
                <a:solidFill>
                  <a:srgbClr val="231F20"/>
                </a:solidFill>
                <a:latin typeface="ReithSans"/>
              </a:rPr>
              <a:t>.</a:t>
            </a:r>
            <a:endParaRPr lang="en-US" altLang="en-US" sz="900" dirty="0"/>
          </a:p>
        </p:txBody>
      </p:sp>
    </p:spTree>
    <p:extLst>
      <p:ext uri="{BB962C8B-B14F-4D97-AF65-F5344CB8AC3E}">
        <p14:creationId xmlns:p14="http://schemas.microsoft.com/office/powerpoint/2010/main" val="507996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31177" t="22044" r="16796" b="8940"/>
          <a:stretch/>
        </p:blipFill>
        <p:spPr>
          <a:xfrm>
            <a:off x="880872" y="0"/>
            <a:ext cx="10466832" cy="6939038"/>
          </a:xfrm>
          <a:prstGeom prst="rect">
            <a:avLst/>
          </a:prstGeom>
        </p:spPr>
      </p:pic>
    </p:spTree>
    <p:extLst>
      <p:ext uri="{BB962C8B-B14F-4D97-AF65-F5344CB8AC3E}">
        <p14:creationId xmlns:p14="http://schemas.microsoft.com/office/powerpoint/2010/main" val="1451075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A4A55472C344C950E4EEA7993E1ED" ma:contentTypeVersion="13" ma:contentTypeDescription="Create a new document." ma:contentTypeScope="" ma:versionID="5c60bb9143a1142e5043ba544926db03">
  <xsd:schema xmlns:xsd="http://www.w3.org/2001/XMLSchema" xmlns:xs="http://www.w3.org/2001/XMLSchema" xmlns:p="http://schemas.microsoft.com/office/2006/metadata/properties" xmlns:ns2="53038477-11b9-4b50-bb37-4d087f9619fe" xmlns:ns3="67e4d28b-84d4-496d-83de-d60e9caa6883" targetNamespace="http://schemas.microsoft.com/office/2006/metadata/properties" ma:root="true" ma:fieldsID="acb21d413a0d17cd82933749e58e0ab6" ns2:_="" ns3:_="">
    <xsd:import namespace="53038477-11b9-4b50-bb37-4d087f9619fe"/>
    <xsd:import namespace="67e4d28b-84d4-496d-83de-d60e9caa688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38477-11b9-4b50-bb37-4d087f9619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7e4d28b-84d4-496d-83de-d60e9caa688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8906E1F-9E6C-4179-BF78-EA7EDAC03E0E}"/>
</file>

<file path=customXml/itemProps2.xml><?xml version="1.0" encoding="utf-8"?>
<ds:datastoreItem xmlns:ds="http://schemas.openxmlformats.org/officeDocument/2006/customXml" ds:itemID="{23B06E27-48FF-437F-A922-6C7CC0CE9BB0}"/>
</file>

<file path=customXml/itemProps3.xml><?xml version="1.0" encoding="utf-8"?>
<ds:datastoreItem xmlns:ds="http://schemas.openxmlformats.org/officeDocument/2006/customXml" ds:itemID="{67413CF8-22EC-4F3B-B85D-4112A7FBC90F}"/>
</file>

<file path=docProps/app.xml><?xml version="1.0" encoding="utf-8"?>
<Properties xmlns="http://schemas.openxmlformats.org/officeDocument/2006/extended-properties" xmlns:vt="http://schemas.openxmlformats.org/officeDocument/2006/docPropsVTypes">
  <TotalTime>0</TotalTime>
  <Words>678</Words>
  <Application>Microsoft Office PowerPoint</Application>
  <PresentationFormat>Widescreen</PresentationFormat>
  <Paragraphs>50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ReithSans</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Boulton</dc:creator>
  <cp:lastModifiedBy>Jessica Boulton</cp:lastModifiedBy>
  <cp:revision>1</cp:revision>
  <dcterms:created xsi:type="dcterms:W3CDTF">2022-06-08T12:29:25Z</dcterms:created>
  <dcterms:modified xsi:type="dcterms:W3CDTF">2022-06-08T12:29:33Z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0x010100192A4A55472C344C950E4EEA7993E1ED</vt:lpwstr>
  </property>
</Properties>
</file>