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52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1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92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0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9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6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8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9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1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8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30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2A7B-FB67-4045-99BF-42B5F74546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2CC62-04E9-4E93-B4D5-FB13B0B3F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0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E20D-5864-4070-BF40-27E243A7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775" y="-334618"/>
            <a:ext cx="6896450" cy="1325563"/>
          </a:xfrm>
        </p:spPr>
        <p:txBody>
          <a:bodyPr>
            <a:normAutofit/>
          </a:bodyPr>
          <a:lstStyle/>
          <a:p>
            <a:r>
              <a:rPr lang="en-GB" sz="2000" b="1" u="sng" dirty="0" smtClean="0">
                <a:latin typeface="+mn-lt"/>
              </a:rPr>
              <a:t>How successful was Elizabeth I as Queen of England and Wales? </a:t>
            </a:r>
            <a:endParaRPr lang="en-GB" sz="2000" b="1" u="sng" dirty="0"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F7D8E-E9D4-4696-A4BE-C24F61B679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497" y="581718"/>
          <a:ext cx="4046737" cy="51169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7505">
                  <a:extLst>
                    <a:ext uri="{9D8B030D-6E8A-4147-A177-3AD203B41FA5}">
                      <a16:colId xmlns:a16="http://schemas.microsoft.com/office/drawing/2014/main" val="1841313301"/>
                    </a:ext>
                  </a:extLst>
                </a:gridCol>
                <a:gridCol w="1101078">
                  <a:extLst>
                    <a:ext uri="{9D8B030D-6E8A-4147-A177-3AD203B41FA5}">
                      <a16:colId xmlns:a16="http://schemas.microsoft.com/office/drawing/2014/main" val="3701124845"/>
                    </a:ext>
                  </a:extLst>
                </a:gridCol>
                <a:gridCol w="2588154">
                  <a:extLst>
                    <a:ext uri="{9D8B030D-6E8A-4147-A177-3AD203B41FA5}">
                      <a16:colId xmlns:a16="http://schemas.microsoft.com/office/drawing/2014/main" val="1910035010"/>
                    </a:ext>
                  </a:extLst>
                </a:gridCol>
              </a:tblGrid>
              <a:tr h="445403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Important words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Important words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681165"/>
                  </a:ext>
                </a:extLst>
              </a:tr>
              <a:tr h="30270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Pope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head of the Catholic Church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49122"/>
                  </a:ext>
                </a:extLst>
              </a:tr>
              <a:tr h="30270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Clergy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People who have jobs in the Church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25513"/>
                  </a:ext>
                </a:extLst>
              </a:tr>
              <a:tr h="50451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Heretic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Someone considered to be following a false religion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98320"/>
                  </a:ext>
                </a:extLst>
              </a:tr>
              <a:tr h="50451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Recusant</a:t>
                      </a:r>
                      <a:r>
                        <a:rPr lang="en-GB" sz="1200" b="1" baseline="0" dirty="0" smtClean="0"/>
                        <a:t>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Someone</a:t>
                      </a:r>
                      <a:r>
                        <a:rPr lang="en-GB" sz="1200" baseline="0" dirty="0" smtClean="0"/>
                        <a:t> who refused to attend Anglican church under Elizabeth’s rule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86977"/>
                  </a:ext>
                </a:extLst>
              </a:tr>
              <a:tr h="3327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Armada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fleet of battleships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581559"/>
                  </a:ext>
                </a:extLst>
              </a:tr>
              <a:tr h="50451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Suitor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man pursuing</a:t>
                      </a:r>
                      <a:r>
                        <a:rPr lang="en-GB" sz="1200" baseline="0" dirty="0" smtClean="0"/>
                        <a:t> a relationship with a woman, aiming for a marriage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89249"/>
                  </a:ext>
                </a:extLst>
              </a:tr>
              <a:tr h="50451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Treason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crime, to try and overthrow</a:t>
                      </a:r>
                      <a:r>
                        <a:rPr lang="en-GB" sz="1200" baseline="0" dirty="0" smtClean="0"/>
                        <a:t> the leader of one’s country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464727"/>
                  </a:ext>
                </a:extLst>
              </a:tr>
              <a:tr h="50451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Monarch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sovereign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head of state</a:t>
                      </a:r>
                      <a:r>
                        <a:rPr lang="en-GB" sz="1200" baseline="0" dirty="0" smtClean="0"/>
                        <a:t> – typically a King/Queen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69822"/>
                  </a:ext>
                </a:extLst>
              </a:tr>
              <a:tr h="50451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Rebellion</a:t>
                      </a:r>
                      <a:r>
                        <a:rPr lang="en-GB" sz="1200" b="1" baseline="0" dirty="0" smtClean="0"/>
                        <a:t>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Organised resistance to a leader or a government – typically armed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59584"/>
                  </a:ext>
                </a:extLst>
              </a:tr>
              <a:tr h="70631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Propaganda</a:t>
                      </a:r>
                      <a:r>
                        <a:rPr lang="en-GB" sz="1200" b="1" baseline="0" dirty="0" smtClean="0"/>
                        <a:t> </a:t>
                      </a:r>
                      <a:r>
                        <a:rPr lang="en-GB" sz="1200" b="1" dirty="0" smtClean="0"/>
                        <a:t>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Information</a:t>
                      </a:r>
                      <a:r>
                        <a:rPr lang="en-US" sz="1200" baseline="0" dirty="0" smtClean="0"/>
                        <a:t> which is biased and intended to persuade an audience of an idea or point of view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19645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154E3732-AA32-49D7-AD50-39A3D52454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86162" y="625323"/>
          <a:ext cx="2973361" cy="29500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97787241"/>
                    </a:ext>
                  </a:extLst>
                </a:gridCol>
                <a:gridCol w="1009150">
                  <a:extLst>
                    <a:ext uri="{9D8B030D-6E8A-4147-A177-3AD203B41FA5}">
                      <a16:colId xmlns:a16="http://schemas.microsoft.com/office/drawing/2014/main" val="25301635"/>
                    </a:ext>
                  </a:extLst>
                </a:gridCol>
                <a:gridCol w="1755931">
                  <a:extLst>
                    <a:ext uri="{9D8B030D-6E8A-4147-A177-3AD203B41FA5}">
                      <a16:colId xmlns:a16="http://schemas.microsoft.com/office/drawing/2014/main" val="404827939"/>
                    </a:ext>
                  </a:extLst>
                </a:gridCol>
              </a:tblGrid>
              <a:tr h="389745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Important people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Important people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89533"/>
                  </a:ext>
                </a:extLst>
              </a:tr>
              <a:tr h="449604">
                <a:tc>
                  <a:txBody>
                    <a:bodyPr/>
                    <a:lstStyle/>
                    <a:p>
                      <a:r>
                        <a:rPr lang="en-GB" sz="11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Queen Elizabeth</a:t>
                      </a:r>
                      <a:r>
                        <a:rPr lang="en-GB" sz="1200" b="1" baseline="0" dirty="0" smtClean="0"/>
                        <a:t> I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Elizabeth</a:t>
                      </a:r>
                      <a:r>
                        <a:rPr lang="en-US" sz="1200" baseline="0" dirty="0" smtClean="0"/>
                        <a:t> inherited many problems from previous Tudor monarchs and needed to make compromises in England to establish a religious settlement. She also had to deal with threats from abroad.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28472"/>
                  </a:ext>
                </a:extLst>
              </a:tr>
              <a:tr h="449604">
                <a:tc>
                  <a:txBody>
                    <a:bodyPr/>
                    <a:lstStyle/>
                    <a:p>
                      <a:r>
                        <a:rPr lang="en-GB" sz="11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King Philip II of</a:t>
                      </a:r>
                      <a:r>
                        <a:rPr lang="en-GB" sz="1200" b="1" baseline="0" dirty="0" smtClean="0"/>
                        <a:t> Spain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powerful Spanish</a:t>
                      </a:r>
                      <a:r>
                        <a:rPr lang="en-GB" sz="1200" baseline="0" dirty="0" smtClean="0"/>
                        <a:t> ruler who had desires to take control of England and expand his empire.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55876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4AFEA56B-72FF-49C5-A73D-1489A78738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28491" y="606540"/>
          <a:ext cx="4339012" cy="50921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437">
                  <a:extLst>
                    <a:ext uri="{9D8B030D-6E8A-4147-A177-3AD203B41FA5}">
                      <a16:colId xmlns:a16="http://schemas.microsoft.com/office/drawing/2014/main" val="2727947377"/>
                    </a:ext>
                  </a:extLst>
                </a:gridCol>
                <a:gridCol w="998838">
                  <a:extLst>
                    <a:ext uri="{9D8B030D-6E8A-4147-A177-3AD203B41FA5}">
                      <a16:colId xmlns:a16="http://schemas.microsoft.com/office/drawing/2014/main" val="1311848027"/>
                    </a:ext>
                  </a:extLst>
                </a:gridCol>
                <a:gridCol w="3041737">
                  <a:extLst>
                    <a:ext uri="{9D8B030D-6E8A-4147-A177-3AD203B41FA5}">
                      <a16:colId xmlns:a16="http://schemas.microsoft.com/office/drawing/2014/main" val="3619902753"/>
                    </a:ext>
                  </a:extLst>
                </a:gridCol>
              </a:tblGrid>
              <a:tr h="468522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Important ideas/information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Important ideas/information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572189"/>
                  </a:ext>
                </a:extLst>
              </a:tr>
              <a:tr h="136278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Roman Catholic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follower of Roman Catholicism, which is now a group within a wider Christian Church. It was the only religion recognised in medieval Europe and specifically in Western Europe; Roman Catholics accept the Pope as their leader on Earth.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04348"/>
                  </a:ext>
                </a:extLst>
              </a:tr>
              <a:tr h="94346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Protestant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protest</a:t>
                      </a:r>
                      <a:r>
                        <a:rPr lang="en-GB" sz="1200" baseline="0" dirty="0" smtClean="0"/>
                        <a:t> movement that opposed papal authority and sought to bring the translated bible to the masses in order to reduce the power held by the Catholic Church.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212715"/>
                  </a:ext>
                </a:extLst>
              </a:tr>
              <a:tr h="115312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English Reformation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Starting</a:t>
                      </a:r>
                      <a:r>
                        <a:rPr lang="en-GB" sz="1200" baseline="0" dirty="0" smtClean="0"/>
                        <a:t> with Henry VIII’s break-away from Rome, this change in religious policy was amended by Elizabeth in order to establish her as the head of a protestant ‘Church of England.’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45562"/>
                  </a:ext>
                </a:extLst>
              </a:tr>
              <a:tr h="62129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 Golden Age</a:t>
                      </a:r>
                      <a:r>
                        <a:rPr lang="en-GB" sz="1200" b="1" baseline="0" dirty="0" smtClean="0"/>
                        <a:t>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time in history where there is security, peace and growth in the economy</a:t>
                      </a:r>
                      <a:r>
                        <a:rPr lang="en-US" sz="1200" baseline="0" dirty="0" smtClean="0"/>
                        <a:t> and the arts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10227"/>
                  </a:ext>
                </a:extLst>
              </a:tr>
              <a:tr h="52414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English Renaissance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cultural and artistic movement, wherein literature and music saw change and growth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957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93A78E-A936-4D1C-8A73-F59DA0D4BF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498" y="5800672"/>
          <a:ext cx="11543005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722">
                  <a:extLst>
                    <a:ext uri="{9D8B030D-6E8A-4147-A177-3AD203B41FA5}">
                      <a16:colId xmlns:a16="http://schemas.microsoft.com/office/drawing/2014/main" val="3499762949"/>
                    </a:ext>
                  </a:extLst>
                </a:gridCol>
                <a:gridCol w="1922249">
                  <a:extLst>
                    <a:ext uri="{9D8B030D-6E8A-4147-A177-3AD203B41FA5}">
                      <a16:colId xmlns:a16="http://schemas.microsoft.com/office/drawing/2014/main" val="1663641466"/>
                    </a:ext>
                  </a:extLst>
                </a:gridCol>
                <a:gridCol w="2171892">
                  <a:extLst>
                    <a:ext uri="{9D8B030D-6E8A-4147-A177-3AD203B41FA5}">
                      <a16:colId xmlns:a16="http://schemas.microsoft.com/office/drawing/2014/main" val="2024410456"/>
                    </a:ext>
                  </a:extLst>
                </a:gridCol>
                <a:gridCol w="2250861">
                  <a:extLst>
                    <a:ext uri="{9D8B030D-6E8A-4147-A177-3AD203B41FA5}">
                      <a16:colId xmlns:a16="http://schemas.microsoft.com/office/drawing/2014/main" val="1543265278"/>
                    </a:ext>
                  </a:extLst>
                </a:gridCol>
                <a:gridCol w="3148281">
                  <a:extLst>
                    <a:ext uri="{9D8B030D-6E8A-4147-A177-3AD203B41FA5}">
                      <a16:colId xmlns:a16="http://schemas.microsoft.com/office/drawing/2014/main" val="3234577748"/>
                    </a:ext>
                  </a:extLst>
                </a:gridCol>
              </a:tblGrid>
              <a:tr h="250853"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Timeline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Timeline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58221"/>
                  </a:ext>
                </a:extLst>
              </a:tr>
              <a:tr h="404436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1559</a:t>
                      </a:r>
                    </a:p>
                    <a:p>
                      <a:pPr algn="ctr"/>
                      <a:r>
                        <a:rPr lang="en-GB" sz="1100" b="0" dirty="0" smtClean="0"/>
                        <a:t>Elizabeth crowned Queen of England</a:t>
                      </a:r>
                      <a:endParaRPr lang="en-GB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1585-1604</a:t>
                      </a:r>
                      <a:r>
                        <a:rPr lang="en-GB" sz="1100" b="0" baseline="0" dirty="0" smtClean="0"/>
                        <a:t> </a:t>
                      </a:r>
                    </a:p>
                    <a:p>
                      <a:pPr algn="ctr"/>
                      <a:r>
                        <a:rPr lang="en-US" sz="1100" b="0" baseline="0" dirty="0" smtClean="0"/>
                        <a:t>Elizabethan war with Spain – Disputes over wealth and colonization of the Americas</a:t>
                      </a:r>
                      <a:endParaRPr lang="en-GB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1586</a:t>
                      </a:r>
                    </a:p>
                    <a:p>
                      <a:pPr algn="ctr"/>
                      <a:r>
                        <a:rPr lang="en-US" sz="1100" b="0" dirty="0" smtClean="0"/>
                        <a:t>Babington's plot to kill</a:t>
                      </a:r>
                      <a:r>
                        <a:rPr lang="en-US" sz="1100" b="0" baseline="0" dirty="0" smtClean="0"/>
                        <a:t> Elizabeth discovered and stopped </a:t>
                      </a:r>
                      <a:endParaRPr lang="en-GB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1587 </a:t>
                      </a:r>
                      <a:endParaRPr lang="en-GB" sz="1100" b="0" dirty="0"/>
                    </a:p>
                    <a:p>
                      <a:pPr algn="ctr"/>
                      <a:r>
                        <a:rPr lang="en-GB" sz="1100" b="0" dirty="0" smtClean="0"/>
                        <a:t>Execution of Mary, Queen of Scots due to her confirmed involvement in the Babington Plot</a:t>
                      </a:r>
                      <a:endParaRPr lang="en-GB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1588</a:t>
                      </a:r>
                      <a:r>
                        <a:rPr lang="en-US" sz="1100" b="0" baseline="0" dirty="0" smtClean="0"/>
                        <a:t> </a:t>
                      </a:r>
                    </a:p>
                    <a:p>
                      <a:pPr algn="ctr"/>
                      <a:r>
                        <a:rPr lang="en-US" sz="1100" b="0" baseline="0" dirty="0" smtClean="0"/>
                        <a:t>Spanish Armada is defeated by English fleets under command of Sir Francis Drake and Sir John Hawkins</a:t>
                      </a:r>
                      <a:endParaRPr lang="en-GB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1213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631" y="3575388"/>
            <a:ext cx="2905892" cy="222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0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3" ma:contentTypeDescription="Create a new document." ma:contentTypeScope="" ma:versionID="5c60bb9143a1142e5043ba544926db03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acb21d413a0d17cd82933749e58e0ab6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A028C6-2D60-4566-A080-C279D233BD47}"/>
</file>

<file path=customXml/itemProps2.xml><?xml version="1.0" encoding="utf-8"?>
<ds:datastoreItem xmlns:ds="http://schemas.openxmlformats.org/officeDocument/2006/customXml" ds:itemID="{DBF062AF-4ABD-403A-8FC9-388305502898}"/>
</file>

<file path=customXml/itemProps3.xml><?xml version="1.0" encoding="utf-8"?>
<ds:datastoreItem xmlns:ds="http://schemas.openxmlformats.org/officeDocument/2006/customXml" ds:itemID="{556643F0-1599-4427-B445-8BA3A14243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Widescreen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How successful was Elizabeth I as Queen of England and Wales?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successful was Elizabeth I as Queen of England and Wales? </dc:title>
  <dc:creator>Philip Bason</dc:creator>
  <cp:lastModifiedBy>Philip Bason</cp:lastModifiedBy>
  <cp:revision>1</cp:revision>
  <dcterms:created xsi:type="dcterms:W3CDTF">2021-10-04T10:10:37Z</dcterms:created>
  <dcterms:modified xsi:type="dcterms:W3CDTF">2021-10-04T10:10:54Z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