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61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92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90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3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79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16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08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092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51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982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30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02A7B-FB67-4045-99BF-42B5F7454634}" type="datetimeFigureOut">
              <a:rPr lang="en-GB" smtClean="0"/>
              <a:t>01/01/2022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2CC62-04E9-4E93-B4D5-FB13B0B3FD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60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Oliver Cromwell (English Military and Political Leader) - On This Da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36912" y="3817351"/>
            <a:ext cx="1374615" cy="183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harles I of England - Wikipe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853" y="3817351"/>
            <a:ext cx="1464059" cy="183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52E20D-5864-4070-BF40-27E243A70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7775" y="-334618"/>
            <a:ext cx="6896450" cy="1325563"/>
          </a:xfrm>
        </p:spPr>
        <p:txBody>
          <a:bodyPr>
            <a:normAutofit/>
          </a:bodyPr>
          <a:lstStyle/>
          <a:p>
            <a:r>
              <a:rPr lang="en-GB" sz="2000" b="1" u="sng" dirty="0" smtClean="0">
                <a:latin typeface="+mn-lt"/>
              </a:rPr>
              <a:t>What were the causes for the English Civil War (1642-1651)</a:t>
            </a:r>
            <a:endParaRPr lang="en-GB" sz="2000" b="1" u="sng" dirty="0">
              <a:latin typeface="+mn-l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27F7D8E-E9D4-4696-A4BE-C24F61B679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138280"/>
              </p:ext>
            </p:extLst>
          </p:nvPr>
        </p:nvGraphicFramePr>
        <p:xfrm>
          <a:off x="146926" y="538337"/>
          <a:ext cx="4468082" cy="442463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94728">
                  <a:extLst>
                    <a:ext uri="{9D8B030D-6E8A-4147-A177-3AD203B41FA5}">
                      <a16:colId xmlns:a16="http://schemas.microsoft.com/office/drawing/2014/main" val="1841313301"/>
                    </a:ext>
                  </a:extLst>
                </a:gridCol>
                <a:gridCol w="1215722">
                  <a:extLst>
                    <a:ext uri="{9D8B030D-6E8A-4147-A177-3AD203B41FA5}">
                      <a16:colId xmlns:a16="http://schemas.microsoft.com/office/drawing/2014/main" val="3701124845"/>
                    </a:ext>
                  </a:extLst>
                </a:gridCol>
                <a:gridCol w="2857632">
                  <a:extLst>
                    <a:ext uri="{9D8B030D-6E8A-4147-A177-3AD203B41FA5}">
                      <a16:colId xmlns:a16="http://schemas.microsoft.com/office/drawing/2014/main" val="1910035010"/>
                    </a:ext>
                  </a:extLst>
                </a:gridCol>
              </a:tblGrid>
              <a:tr h="445403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words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words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681165"/>
                  </a:ext>
                </a:extLst>
              </a:tr>
              <a:tr h="30270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Parliament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Governing body</a:t>
                      </a:r>
                      <a:r>
                        <a:rPr lang="en-GB" sz="1200" baseline="0" dirty="0" smtClean="0"/>
                        <a:t> of the United Kingdom: sets laws and discusses public affairs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49122"/>
                  </a:ext>
                </a:extLst>
              </a:tr>
              <a:tr h="30270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Absolutism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The holding</a:t>
                      </a:r>
                      <a:r>
                        <a:rPr lang="en-GB" sz="1200" baseline="0" dirty="0" smtClean="0"/>
                        <a:t> of strong principles with no negotiation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25513"/>
                  </a:ext>
                </a:extLst>
              </a:tr>
              <a:tr h="504511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Act of Attainder</a:t>
                      </a:r>
                      <a:r>
                        <a:rPr lang="en-GB" sz="1200" b="1" baseline="0" dirty="0" smtClean="0"/>
                        <a:t> </a:t>
                      </a:r>
                      <a:r>
                        <a:rPr lang="en-GB" sz="1200" b="1" dirty="0" smtClean="0"/>
                        <a:t>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 declaration</a:t>
                      </a:r>
                      <a:r>
                        <a:rPr lang="en-GB" sz="1200" baseline="0" dirty="0" smtClean="0"/>
                        <a:t> of someone's guilt without trial – sometimes used by medieval Monarchs and Parliament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698320"/>
                  </a:ext>
                </a:extLst>
              </a:tr>
              <a:tr h="332739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4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Petition of</a:t>
                      </a:r>
                      <a:r>
                        <a:rPr lang="en-GB" sz="1200" b="1" baseline="0" dirty="0" smtClean="0"/>
                        <a:t> Right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 petition to King Charles from Parliament which protested his use of taxes without parliament’s consent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581559"/>
                  </a:ext>
                </a:extLst>
              </a:tr>
              <a:tr h="50451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5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Meritocracy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 system where those who</a:t>
                      </a:r>
                      <a:r>
                        <a:rPr lang="en-GB" sz="1200" baseline="0" dirty="0" smtClean="0"/>
                        <a:t> are capable are promoted to more important roles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589249"/>
                  </a:ext>
                </a:extLst>
              </a:tr>
              <a:tr h="50451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6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Nepotism  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 system where those who are connected</a:t>
                      </a:r>
                      <a:r>
                        <a:rPr lang="en-GB" sz="1200" baseline="0" dirty="0" smtClean="0"/>
                        <a:t> to powerful people are promoted to more important roles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464727"/>
                  </a:ext>
                </a:extLst>
              </a:tr>
              <a:tr h="50451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7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The Grand Remonstrance 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list of complaints presented to King Charles I of England by the English Parliament</a:t>
                      </a:r>
                      <a:r>
                        <a:rPr lang="en-US" sz="1200" baseline="0" dirty="0" smtClean="0"/>
                        <a:t> and published for all to see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269822"/>
                  </a:ext>
                </a:extLst>
              </a:tr>
            </a:tbl>
          </a:graphicData>
        </a:graphic>
      </p:graphicFrame>
      <p:graphicFrame>
        <p:nvGraphicFramePr>
          <p:cNvPr id="7" name="Table 10">
            <a:extLst>
              <a:ext uri="{FF2B5EF4-FFF2-40B4-BE49-F238E27FC236}">
                <a16:creationId xmlns:a16="http://schemas.microsoft.com/office/drawing/2014/main" id="{154E3732-AA32-49D7-AD50-39A3D5245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65635"/>
              </p:ext>
            </p:extLst>
          </p:nvPr>
        </p:nvGraphicFramePr>
        <p:xfrm>
          <a:off x="4672853" y="538337"/>
          <a:ext cx="2846294" cy="322438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97787241"/>
                    </a:ext>
                  </a:extLst>
                </a:gridCol>
                <a:gridCol w="962775">
                  <a:extLst>
                    <a:ext uri="{9D8B030D-6E8A-4147-A177-3AD203B41FA5}">
                      <a16:colId xmlns:a16="http://schemas.microsoft.com/office/drawing/2014/main" val="25301635"/>
                    </a:ext>
                  </a:extLst>
                </a:gridCol>
                <a:gridCol w="1675239">
                  <a:extLst>
                    <a:ext uri="{9D8B030D-6E8A-4147-A177-3AD203B41FA5}">
                      <a16:colId xmlns:a16="http://schemas.microsoft.com/office/drawing/2014/main" val="404827939"/>
                    </a:ext>
                  </a:extLst>
                </a:gridCol>
              </a:tblGrid>
              <a:tr h="389745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people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people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89533"/>
                  </a:ext>
                </a:extLst>
              </a:tr>
              <a:tr h="449604">
                <a:tc>
                  <a:txBody>
                    <a:bodyPr/>
                    <a:lstStyle/>
                    <a:p>
                      <a:r>
                        <a:rPr lang="en-GB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James I / VI of England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Cousin</a:t>
                      </a:r>
                      <a:r>
                        <a:rPr lang="en-US" sz="1200" baseline="0" dirty="0" smtClean="0"/>
                        <a:t> and successor to Elizabeth I, believed in the Divine Right of Kings and had disputes with Parliament.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628472"/>
                  </a:ext>
                </a:extLst>
              </a:tr>
              <a:tr h="449604">
                <a:tc>
                  <a:txBody>
                    <a:bodyPr/>
                    <a:lstStyle/>
                    <a:p>
                      <a:r>
                        <a:rPr lang="en-GB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Charles I </a:t>
                      </a:r>
                      <a:endParaRPr lang="en-GB" sz="1200" b="1" dirty="0" smtClean="0"/>
                    </a:p>
                    <a:p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Son of James I/</a:t>
                      </a:r>
                      <a:r>
                        <a:rPr lang="en-GB" sz="1200" baseline="0" dirty="0" smtClean="0"/>
                        <a:t> VI and similar in his inability to work with Parliament.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455876"/>
                  </a:ext>
                </a:extLst>
              </a:tr>
              <a:tr h="449604">
                <a:tc>
                  <a:txBody>
                    <a:bodyPr/>
                    <a:lstStyle/>
                    <a:p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Oliver Cromwell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Parliamentary commander during English Civil War and later became ‘Lord Protector’ of England, Scotland and Ireland </a:t>
                      </a:r>
                      <a:endParaRPr lang="en-GB" sz="12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100954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4AFEA56B-72FF-49C5-A73D-1489A7873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385218"/>
              </p:ext>
            </p:extLst>
          </p:nvPr>
        </p:nvGraphicFramePr>
        <p:xfrm>
          <a:off x="7576992" y="538337"/>
          <a:ext cx="4566756" cy="45097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7832">
                  <a:extLst>
                    <a:ext uri="{9D8B030D-6E8A-4147-A177-3AD203B41FA5}">
                      <a16:colId xmlns:a16="http://schemas.microsoft.com/office/drawing/2014/main" val="2727947377"/>
                    </a:ext>
                  </a:extLst>
                </a:gridCol>
                <a:gridCol w="1067534">
                  <a:extLst>
                    <a:ext uri="{9D8B030D-6E8A-4147-A177-3AD203B41FA5}">
                      <a16:colId xmlns:a16="http://schemas.microsoft.com/office/drawing/2014/main" val="1311848027"/>
                    </a:ext>
                  </a:extLst>
                </a:gridCol>
                <a:gridCol w="3201390">
                  <a:extLst>
                    <a:ext uri="{9D8B030D-6E8A-4147-A177-3AD203B41FA5}">
                      <a16:colId xmlns:a16="http://schemas.microsoft.com/office/drawing/2014/main" val="3619902753"/>
                    </a:ext>
                  </a:extLst>
                </a:gridCol>
              </a:tblGrid>
              <a:tr h="468522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ideas/information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ideas/information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572189"/>
                  </a:ext>
                </a:extLst>
              </a:tr>
              <a:tr h="8981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Divine</a:t>
                      </a:r>
                      <a:r>
                        <a:rPr lang="en-GB" sz="1200" b="1" baseline="0" dirty="0" smtClean="0"/>
                        <a:t> Right of Kings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The belief</a:t>
                      </a:r>
                      <a:r>
                        <a:rPr lang="en-US" sz="1200" baseline="0" dirty="0" smtClean="0"/>
                        <a:t> that </a:t>
                      </a:r>
                      <a:r>
                        <a:rPr lang="en-US" sz="1200" dirty="0" smtClean="0"/>
                        <a:t>kings derived their authority from God and could not therefore be held accountable for their actions by any earthly authority such as a parliament.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204348"/>
                  </a:ext>
                </a:extLst>
              </a:tr>
              <a:tr h="94346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Roundheads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Supporters of Parliament during the English Civil</a:t>
                      </a:r>
                      <a:r>
                        <a:rPr lang="en-GB" sz="1200" baseline="0" dirty="0" smtClean="0"/>
                        <a:t> War – their goal was to ensure Parliament had supreme authority over the Kingdom.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212715"/>
                  </a:ext>
                </a:extLst>
              </a:tr>
              <a:tr h="852496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Cavaliers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Supporters of Charles and the royal</a:t>
                      </a:r>
                      <a:r>
                        <a:rPr lang="en-GB" sz="1200" baseline="0" dirty="0" smtClean="0"/>
                        <a:t> rule of the Kingdom during the English Civil War. Notable for their colourful uniforms and support from the wealthy noble class.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45562"/>
                  </a:ext>
                </a:extLst>
              </a:tr>
              <a:tr h="621296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New Model Army</a:t>
                      </a:r>
                      <a:r>
                        <a:rPr lang="en-GB" sz="1200" b="1" baseline="0" dirty="0" smtClean="0"/>
                        <a:t>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Parliamentary</a:t>
                      </a:r>
                      <a:r>
                        <a:rPr lang="en-US" sz="1200" baseline="0" dirty="0" smtClean="0"/>
                        <a:t> army – Soldiers re</a:t>
                      </a:r>
                      <a:r>
                        <a:rPr lang="en-US" sz="1200" dirty="0" smtClean="0"/>
                        <a:t>ceived military training and were very well-disciplined. Soldiers were promoted when they showed themselves to be good soldiers.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510227"/>
                  </a:ext>
                </a:extLst>
              </a:tr>
              <a:tr h="52414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Personal Rule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An 11 year period where</a:t>
                      </a:r>
                      <a:r>
                        <a:rPr lang="en-US" sz="1200" baseline="0" dirty="0" smtClean="0"/>
                        <a:t> Charles I closed parliament and ruled by himself.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49575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E93A78E-A936-4D1C-8A73-F59DA0D4BF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762893"/>
              </p:ext>
            </p:extLst>
          </p:nvPr>
        </p:nvGraphicFramePr>
        <p:xfrm>
          <a:off x="63500" y="5425440"/>
          <a:ext cx="12064999" cy="1432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3303">
                  <a:extLst>
                    <a:ext uri="{9D8B030D-6E8A-4147-A177-3AD203B41FA5}">
                      <a16:colId xmlns:a16="http://schemas.microsoft.com/office/drawing/2014/main" val="3499762949"/>
                    </a:ext>
                  </a:extLst>
                </a:gridCol>
                <a:gridCol w="1578618">
                  <a:extLst>
                    <a:ext uri="{9D8B030D-6E8A-4147-A177-3AD203B41FA5}">
                      <a16:colId xmlns:a16="http://schemas.microsoft.com/office/drawing/2014/main" val="1663641466"/>
                    </a:ext>
                  </a:extLst>
                </a:gridCol>
                <a:gridCol w="1783634">
                  <a:extLst>
                    <a:ext uri="{9D8B030D-6E8A-4147-A177-3AD203B41FA5}">
                      <a16:colId xmlns:a16="http://schemas.microsoft.com/office/drawing/2014/main" val="2024410456"/>
                    </a:ext>
                  </a:extLst>
                </a:gridCol>
                <a:gridCol w="1848486">
                  <a:extLst>
                    <a:ext uri="{9D8B030D-6E8A-4147-A177-3AD203B41FA5}">
                      <a16:colId xmlns:a16="http://schemas.microsoft.com/office/drawing/2014/main" val="1543265278"/>
                    </a:ext>
                  </a:extLst>
                </a:gridCol>
                <a:gridCol w="2585479">
                  <a:extLst>
                    <a:ext uri="{9D8B030D-6E8A-4147-A177-3AD203B41FA5}">
                      <a16:colId xmlns:a16="http://schemas.microsoft.com/office/drawing/2014/main" val="3234577748"/>
                    </a:ext>
                  </a:extLst>
                </a:gridCol>
                <a:gridCol w="2585479">
                  <a:extLst>
                    <a:ext uri="{9D8B030D-6E8A-4147-A177-3AD203B41FA5}">
                      <a16:colId xmlns:a16="http://schemas.microsoft.com/office/drawing/2014/main" val="1847371280"/>
                    </a:ext>
                  </a:extLst>
                </a:gridCol>
              </a:tblGrid>
              <a:tr h="23767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                                               Timeline</a:t>
                      </a:r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Timeline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858221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 smtClean="0"/>
                        <a:t>1625</a:t>
                      </a:r>
                      <a:endParaRPr lang="en-GB" sz="1100" b="0" dirty="0" smtClean="0"/>
                    </a:p>
                    <a:p>
                      <a:pPr algn="ctr"/>
                      <a:r>
                        <a:rPr lang="en-GB" sz="1100" b="0" dirty="0" smtClean="0"/>
                        <a:t>Charles</a:t>
                      </a:r>
                      <a:r>
                        <a:rPr lang="en-GB" sz="1100" b="0" baseline="0" dirty="0" smtClean="0"/>
                        <a:t> I marries Henrietta Maria, a Catholic 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 smtClean="0"/>
                        <a:t>1628</a:t>
                      </a:r>
                      <a:r>
                        <a:rPr lang="en-GB" sz="1100" b="0" baseline="0" dirty="0" smtClean="0"/>
                        <a:t> </a:t>
                      </a:r>
                      <a:endParaRPr lang="en-GB" sz="1100" b="0" baseline="0" dirty="0" smtClean="0"/>
                    </a:p>
                    <a:p>
                      <a:pPr algn="ctr"/>
                      <a:r>
                        <a:rPr lang="en-US" sz="1100" b="0" baseline="0" dirty="0" smtClean="0"/>
                        <a:t>Parliament uses the ‘Petition of Right’ to protest Charles illegal taxes 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 smtClean="0"/>
                        <a:t>1634</a:t>
                      </a:r>
                      <a:endParaRPr lang="en-GB" sz="1100" b="0" dirty="0" smtClean="0"/>
                    </a:p>
                    <a:p>
                      <a:pPr algn="ctr"/>
                      <a:r>
                        <a:rPr lang="en-US" sz="1100" b="0" dirty="0" smtClean="0"/>
                        <a:t>Charles imposes</a:t>
                      </a:r>
                      <a:r>
                        <a:rPr lang="en-US" sz="1100" b="0" baseline="0" dirty="0" smtClean="0"/>
                        <a:t> ‘ship money’, a tax used for coastal defense on the inland population of England 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 smtClean="0"/>
                        <a:t>1641 </a:t>
                      </a:r>
                      <a:endParaRPr lang="en-GB" sz="1100" b="0" dirty="0"/>
                    </a:p>
                    <a:p>
                      <a:pPr algn="ctr"/>
                      <a:r>
                        <a:rPr lang="en-GB" sz="1100" b="0" dirty="0" smtClean="0"/>
                        <a:t>Parliament publish the ‘Grand Remonstrance’  criticising Charles</a:t>
                      </a:r>
                      <a:r>
                        <a:rPr lang="en-GB" sz="1100" b="0" baseline="0" dirty="0" smtClean="0"/>
                        <a:t> leadership and response to rebels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Jan 1642 </a:t>
                      </a:r>
                    </a:p>
                    <a:p>
                      <a:pPr algn="ctr"/>
                      <a:r>
                        <a:rPr lang="en-US" sz="1100" b="0" dirty="0" smtClean="0"/>
                        <a:t>Charles tries to arrest</a:t>
                      </a:r>
                      <a:r>
                        <a:rPr lang="en-US" sz="1100" b="0" baseline="0" dirty="0" smtClean="0"/>
                        <a:t> 5 MPs who fled, and the country continues to become divided in their loyalty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August 1642 </a:t>
                      </a:r>
                    </a:p>
                    <a:p>
                      <a:pPr algn="ctr"/>
                      <a:r>
                        <a:rPr lang="en-US" sz="1100" b="0" dirty="0" smtClean="0"/>
                        <a:t>Charles</a:t>
                      </a:r>
                      <a:r>
                        <a:rPr lang="en-US" sz="1100" b="0" baseline="0" dirty="0" smtClean="0"/>
                        <a:t> raises his flag in Nottingham and formally declares war on Parliament </a:t>
                      </a:r>
                      <a:endParaRPr lang="en-GB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121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30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A4A55472C344C950E4EEA7993E1ED" ma:contentTypeVersion="13" ma:contentTypeDescription="Create a new document." ma:contentTypeScope="" ma:versionID="5c60bb9143a1142e5043ba544926db03">
  <xsd:schema xmlns:xsd="http://www.w3.org/2001/XMLSchema" xmlns:xs="http://www.w3.org/2001/XMLSchema" xmlns:p="http://schemas.microsoft.com/office/2006/metadata/properties" xmlns:ns2="53038477-11b9-4b50-bb37-4d087f9619fe" xmlns:ns3="67e4d28b-84d4-496d-83de-d60e9caa6883" targetNamespace="http://schemas.microsoft.com/office/2006/metadata/properties" ma:root="true" ma:fieldsID="acb21d413a0d17cd82933749e58e0ab6" ns2:_="" ns3:_="">
    <xsd:import namespace="53038477-11b9-4b50-bb37-4d087f9619fe"/>
    <xsd:import namespace="67e4d28b-84d4-496d-83de-d60e9caa68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38477-11b9-4b50-bb37-4d087f961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4d28b-84d4-496d-83de-d60e9caa6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570075-6A34-47E8-B927-4C2CF4B2003F}"/>
</file>

<file path=customXml/itemProps2.xml><?xml version="1.0" encoding="utf-8"?>
<ds:datastoreItem xmlns:ds="http://schemas.openxmlformats.org/officeDocument/2006/customXml" ds:itemID="{CBAEBB4D-A212-4152-9CDE-295D4E753691}"/>
</file>

<file path=customXml/itemProps3.xml><?xml version="1.0" encoding="utf-8"?>
<ds:datastoreItem xmlns:ds="http://schemas.openxmlformats.org/officeDocument/2006/customXml" ds:itemID="{7F8B6518-C52F-4352-9797-FE5621A6493F}"/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436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What were the causes for the English Civil War (1642-1651)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successful was Elizabeth I as Queen of England and Wales? </dc:title>
  <dc:creator>Philip Bason</dc:creator>
  <cp:lastModifiedBy>Philip Bason</cp:lastModifiedBy>
  <cp:revision>12</cp:revision>
  <dcterms:created xsi:type="dcterms:W3CDTF">2021-10-04T10:10:37Z</dcterms:created>
  <dcterms:modified xsi:type="dcterms:W3CDTF">2022-01-01T16:43:00Z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0x010100192A4A55472C344C950E4EEA7993E1ED</vt:lpwstr>
  </property>
</Properties>
</file>