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>
    <p:restoredLeft sz="1018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-1722" y="-3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2A7B-FB67-4045-99BF-42B5F7454634}" type="datetimeFigureOut">
              <a:rPr lang="en-GB" smtClean="0"/>
              <a:pPr/>
              <a:t>13/03/2022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2CC62-04E9-4E93-B4D5-FB13B0B3FDE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118618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2A7B-FB67-4045-99BF-42B5F7454634}" type="datetimeFigureOut">
              <a:rPr lang="en-GB" smtClean="0"/>
              <a:pPr/>
              <a:t>13/03/2022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2CC62-04E9-4E93-B4D5-FB13B0B3FDE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4209928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2A7B-FB67-4045-99BF-42B5F7454634}" type="datetimeFigureOut">
              <a:rPr lang="en-GB" smtClean="0"/>
              <a:pPr/>
              <a:t>13/03/2022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2CC62-04E9-4E93-B4D5-FB13B0B3FDE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102906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2A7B-FB67-4045-99BF-42B5F7454634}" type="datetimeFigureOut">
              <a:rPr lang="en-GB" smtClean="0"/>
              <a:pPr/>
              <a:t>13/03/2022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2CC62-04E9-4E93-B4D5-FB13B0B3FDE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39336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2A7B-FB67-4045-99BF-42B5F7454634}" type="datetimeFigureOut">
              <a:rPr lang="en-GB" smtClean="0"/>
              <a:pPr/>
              <a:t>13/03/2022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2CC62-04E9-4E93-B4D5-FB13B0B3FDE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164791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2A7B-FB67-4045-99BF-42B5F7454634}" type="datetimeFigureOut">
              <a:rPr lang="en-GB" smtClean="0"/>
              <a:pPr/>
              <a:t>13/03/2022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2CC62-04E9-4E93-B4D5-FB13B0B3FDE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875160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2A7B-FB67-4045-99BF-42B5F7454634}" type="datetimeFigureOut">
              <a:rPr lang="en-GB" smtClean="0"/>
              <a:pPr/>
              <a:t>13/03/2022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2CC62-04E9-4E93-B4D5-FB13B0B3FDE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4184084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2A7B-FB67-4045-99BF-42B5F7454634}" type="datetimeFigureOut">
              <a:rPr lang="en-GB" smtClean="0"/>
              <a:pPr/>
              <a:t>13/03/2022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2CC62-04E9-4E93-B4D5-FB13B0B3FDE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445092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2A7B-FB67-4045-99BF-42B5F7454634}" type="datetimeFigureOut">
              <a:rPr lang="en-GB" smtClean="0"/>
              <a:pPr/>
              <a:t>13/03/2022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2CC62-04E9-4E93-B4D5-FB13B0B3FDE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746518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2A7B-FB67-4045-99BF-42B5F7454634}" type="datetimeFigureOut">
              <a:rPr lang="en-GB" smtClean="0"/>
              <a:pPr/>
              <a:t>13/03/2022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2CC62-04E9-4E93-B4D5-FB13B0B3FDE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929982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2A7B-FB67-4045-99BF-42B5F7454634}" type="datetimeFigureOut">
              <a:rPr lang="en-GB" smtClean="0"/>
              <a:pPr/>
              <a:t>13/03/2022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2CC62-04E9-4E93-B4D5-FB13B0B3FDE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722305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802A7B-FB67-4045-99BF-42B5F7454634}" type="datetimeFigureOut">
              <a:rPr lang="en-GB" smtClean="0"/>
              <a:pPr/>
              <a:t>13/03/2022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2CC62-04E9-4E93-B4D5-FB13B0B3FDE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757607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D52E20D-5864-4070-BF40-27E243A70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24068" y="-355679"/>
            <a:ext cx="4425687" cy="1325563"/>
          </a:xfrm>
        </p:spPr>
        <p:txBody>
          <a:bodyPr>
            <a:normAutofit/>
          </a:bodyPr>
          <a:lstStyle/>
          <a:p>
            <a:r>
              <a:rPr lang="en-GB" sz="2000" b="1" u="sng" dirty="0">
                <a:latin typeface="+mn-lt"/>
              </a:rPr>
              <a:t>W</a:t>
            </a:r>
            <a:r>
              <a:rPr lang="en-GB" sz="2000" b="1" u="sng" dirty="0" smtClean="0">
                <a:latin typeface="+mn-lt"/>
              </a:rPr>
              <a:t>as Mansa Musa the ‘greatest Mansa’?</a:t>
            </a:r>
            <a:endParaRPr lang="en-GB" sz="2000" b="1" u="sng" dirty="0">
              <a:latin typeface="+mn-lt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727F7D8E-E9D4-4696-A4BE-C24F61B679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95874178"/>
              </p:ext>
            </p:extLst>
          </p:nvPr>
        </p:nvGraphicFramePr>
        <p:xfrm>
          <a:off x="146926" y="538337"/>
          <a:ext cx="4468082" cy="447194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94728">
                  <a:extLst>
                    <a:ext uri="{9D8B030D-6E8A-4147-A177-3AD203B41FA5}">
                      <a16:colId xmlns:a16="http://schemas.microsoft.com/office/drawing/2014/main" xmlns="" val="1841313301"/>
                    </a:ext>
                  </a:extLst>
                </a:gridCol>
                <a:gridCol w="1215722">
                  <a:extLst>
                    <a:ext uri="{9D8B030D-6E8A-4147-A177-3AD203B41FA5}">
                      <a16:colId xmlns:a16="http://schemas.microsoft.com/office/drawing/2014/main" xmlns="" val="3701124845"/>
                    </a:ext>
                  </a:extLst>
                </a:gridCol>
                <a:gridCol w="2857632">
                  <a:extLst>
                    <a:ext uri="{9D8B030D-6E8A-4147-A177-3AD203B41FA5}">
                      <a16:colId xmlns:a16="http://schemas.microsoft.com/office/drawing/2014/main" xmlns="" val="1910035010"/>
                    </a:ext>
                  </a:extLst>
                </a:gridCol>
              </a:tblGrid>
              <a:tr h="445403">
                <a:tc gridSpan="3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Important words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Important words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74681165"/>
                  </a:ext>
                </a:extLst>
              </a:tr>
              <a:tr h="302707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 smtClean="0"/>
                        <a:t>Mansa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 word meaning "king of kings" or "emperor". It is particularly associated with the Mali Empire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9249122"/>
                  </a:ext>
                </a:extLst>
              </a:tr>
              <a:tr h="302707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 smtClean="0"/>
                        <a:t>Oba 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 ruler of any of several African peoples of western Nigeria, responsible for preserving</a:t>
                      </a:r>
                      <a:r>
                        <a:rPr lang="en-US" sz="1200" baseline="0" dirty="0" smtClean="0"/>
                        <a:t> cultural traditions. 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4025513"/>
                  </a:ext>
                </a:extLst>
              </a:tr>
              <a:tr h="504511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baseline="0" dirty="0" smtClean="0"/>
                        <a:t>Benin </a:t>
                      </a:r>
                      <a:r>
                        <a:rPr lang="en-GB" sz="1200" b="1" dirty="0" smtClean="0"/>
                        <a:t> 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The Kingdom of Benin was a kingdom in what is now in southwestern Nigeria.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37698320"/>
                  </a:ext>
                </a:extLst>
              </a:tr>
              <a:tr h="332739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/>
                        <a:t>4</a:t>
                      </a:r>
                      <a:endParaRPr lang="en-GB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 smtClean="0"/>
                        <a:t>Slavery</a:t>
                      </a:r>
                      <a:r>
                        <a:rPr lang="en-GB" sz="1200" b="1" baseline="0" dirty="0" smtClean="0"/>
                        <a:t> 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 condition in which one human being was owned by another.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26581559"/>
                  </a:ext>
                </a:extLst>
              </a:tr>
              <a:tr h="504511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/>
                        <a:t>5</a:t>
                      </a:r>
                      <a:endParaRPr lang="en-GB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 smtClean="0"/>
                        <a:t>Mali 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 powerful trading empire that flourished in western Africa from the 13th to the 16th century. 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40589249"/>
                  </a:ext>
                </a:extLst>
              </a:tr>
              <a:tr h="504511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/>
                        <a:t>6</a:t>
                      </a:r>
                      <a:endParaRPr lang="en-GB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 smtClean="0"/>
                        <a:t>Hajj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Muslim pilgrimage to Mecca, which all Muslims are expected to make at least once during their lifetime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40464727"/>
                  </a:ext>
                </a:extLst>
              </a:tr>
              <a:tr h="504511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/>
                        <a:t>7</a:t>
                      </a:r>
                      <a:endParaRPr lang="en-GB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 smtClean="0"/>
                        <a:t>Indigenous 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Something which</a:t>
                      </a:r>
                      <a:r>
                        <a:rPr lang="en-US" sz="1200" baseline="0" dirty="0" smtClean="0"/>
                        <a:t> comes from a place natively. </a:t>
                      </a:r>
                      <a:r>
                        <a:rPr lang="en-US" sz="1200" i="1" baseline="0" dirty="0" smtClean="0"/>
                        <a:t>E.g. Indigenous religion 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27269822"/>
                  </a:ext>
                </a:extLst>
              </a:tr>
            </a:tbl>
          </a:graphicData>
        </a:graphic>
      </p:graphicFrame>
      <p:graphicFrame>
        <p:nvGraphicFramePr>
          <p:cNvPr id="7" name="Table 10">
            <a:extLst>
              <a:ext uri="{FF2B5EF4-FFF2-40B4-BE49-F238E27FC236}">
                <a16:creationId xmlns:a16="http://schemas.microsoft.com/office/drawing/2014/main" xmlns="" id="{154E3732-AA32-49D7-AD50-39A3D52454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62210620"/>
              </p:ext>
            </p:extLst>
          </p:nvPr>
        </p:nvGraphicFramePr>
        <p:xfrm>
          <a:off x="4672853" y="538337"/>
          <a:ext cx="2846294" cy="2950065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xmlns="" val="297787241"/>
                    </a:ext>
                  </a:extLst>
                </a:gridCol>
                <a:gridCol w="962775">
                  <a:extLst>
                    <a:ext uri="{9D8B030D-6E8A-4147-A177-3AD203B41FA5}">
                      <a16:colId xmlns:a16="http://schemas.microsoft.com/office/drawing/2014/main" xmlns="" val="25301635"/>
                    </a:ext>
                  </a:extLst>
                </a:gridCol>
                <a:gridCol w="1675239">
                  <a:extLst>
                    <a:ext uri="{9D8B030D-6E8A-4147-A177-3AD203B41FA5}">
                      <a16:colId xmlns:a16="http://schemas.microsoft.com/office/drawing/2014/main" xmlns="" val="404827939"/>
                    </a:ext>
                  </a:extLst>
                </a:gridCol>
              </a:tblGrid>
              <a:tr h="389745">
                <a:tc gridSpan="3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Important people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GB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Important people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9089533"/>
                  </a:ext>
                </a:extLst>
              </a:tr>
              <a:tr h="449604">
                <a:tc>
                  <a:txBody>
                    <a:bodyPr/>
                    <a:lstStyle/>
                    <a:p>
                      <a:r>
                        <a:rPr lang="en-GB" sz="11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 smtClean="0"/>
                        <a:t>Musa I 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Often called the wealthiest person in history, Musa was the ninth King of the Mali</a:t>
                      </a:r>
                      <a:r>
                        <a:rPr lang="en-US" sz="1200" baseline="0" dirty="0" smtClean="0"/>
                        <a:t> – one of the most powerful West African states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42628472"/>
                  </a:ext>
                </a:extLst>
              </a:tr>
              <a:tr h="449604">
                <a:tc>
                  <a:txBody>
                    <a:bodyPr/>
                    <a:lstStyle/>
                    <a:p>
                      <a:r>
                        <a:rPr lang="en-GB" sz="1100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 smtClean="0"/>
                        <a:t>Oba</a:t>
                      </a:r>
                      <a:r>
                        <a:rPr lang="en-GB" sz="1200" b="1" baseline="0" dirty="0" smtClean="0"/>
                        <a:t> </a:t>
                      </a:r>
                      <a:r>
                        <a:rPr lang="en-GB" sz="1200" b="1" baseline="0" dirty="0" err="1" smtClean="0"/>
                        <a:t>Ewuare</a:t>
                      </a:r>
                      <a:r>
                        <a:rPr lang="en-GB" sz="1200" b="1" baseline="0" dirty="0" smtClean="0"/>
                        <a:t> the Great  </a:t>
                      </a:r>
                      <a:endParaRPr lang="en-GB" sz="1200" b="1" dirty="0" smtClean="0"/>
                    </a:p>
                    <a:p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Leader of the Benin people</a:t>
                      </a:r>
                      <a:r>
                        <a:rPr lang="en-GB" sz="1200" baseline="0" dirty="0" smtClean="0"/>
                        <a:t> in the 15</a:t>
                      </a:r>
                      <a:r>
                        <a:rPr lang="en-GB" sz="1200" baseline="30000" dirty="0" smtClean="0"/>
                        <a:t>th</a:t>
                      </a:r>
                      <a:r>
                        <a:rPr lang="en-GB" sz="1200" baseline="0" dirty="0" smtClean="0"/>
                        <a:t> century – developed their kingdom and finished constructing the Benin Walls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20455876"/>
                  </a:ext>
                </a:extLst>
              </a:tr>
            </a:tbl>
          </a:graphicData>
        </a:graphic>
      </p:graphicFrame>
      <p:graphicFrame>
        <p:nvGraphicFramePr>
          <p:cNvPr id="9" name="Table 5">
            <a:extLst>
              <a:ext uri="{FF2B5EF4-FFF2-40B4-BE49-F238E27FC236}">
                <a16:creationId xmlns:a16="http://schemas.microsoft.com/office/drawing/2014/main" xmlns="" id="{4AFEA56B-72FF-49C5-A73D-1489A78738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55984685"/>
              </p:ext>
            </p:extLst>
          </p:nvPr>
        </p:nvGraphicFramePr>
        <p:xfrm>
          <a:off x="7576992" y="538337"/>
          <a:ext cx="4566756" cy="432685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97832">
                  <a:extLst>
                    <a:ext uri="{9D8B030D-6E8A-4147-A177-3AD203B41FA5}">
                      <a16:colId xmlns:a16="http://schemas.microsoft.com/office/drawing/2014/main" xmlns="" val="2727947377"/>
                    </a:ext>
                  </a:extLst>
                </a:gridCol>
                <a:gridCol w="1067534">
                  <a:extLst>
                    <a:ext uri="{9D8B030D-6E8A-4147-A177-3AD203B41FA5}">
                      <a16:colId xmlns:a16="http://schemas.microsoft.com/office/drawing/2014/main" xmlns="" val="1311848027"/>
                    </a:ext>
                  </a:extLst>
                </a:gridCol>
                <a:gridCol w="3201390">
                  <a:extLst>
                    <a:ext uri="{9D8B030D-6E8A-4147-A177-3AD203B41FA5}">
                      <a16:colId xmlns:a16="http://schemas.microsoft.com/office/drawing/2014/main" xmlns="" val="3619902753"/>
                    </a:ext>
                  </a:extLst>
                </a:gridCol>
              </a:tblGrid>
              <a:tr h="468522">
                <a:tc gridSpan="3">
                  <a:txBody>
                    <a:bodyPr/>
                    <a:lstStyle/>
                    <a:p>
                      <a:pPr algn="ctr"/>
                      <a:r>
                        <a:rPr lang="en-GB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Important ideas/information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GB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Important ideas/information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91572189"/>
                  </a:ext>
                </a:extLst>
              </a:tr>
              <a:tr h="89814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 smtClean="0"/>
                        <a:t>Civilization</a:t>
                      </a:r>
                      <a:r>
                        <a:rPr lang="en-GB" sz="1200" b="1" baseline="0" dirty="0" smtClean="0"/>
                        <a:t> 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The process by which a society or place reaches an advanced stage of social and cultural development and organization.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88204348"/>
                  </a:ext>
                </a:extLst>
              </a:tr>
              <a:tr h="943464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 smtClean="0"/>
                        <a:t>Colonization  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the action or process of settling among and establishing control over the indigenous people of an area.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15212715"/>
                  </a:ext>
                </a:extLst>
              </a:tr>
              <a:tr h="852496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Benin Bronzes 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The Benin Bronzes are a group of thousands of objects that were taken by the British from the kingdom of Benin, in what is now Nigeria, in 1897.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7045562"/>
                  </a:ext>
                </a:extLst>
              </a:tr>
              <a:tr h="621296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 smtClean="0"/>
                        <a:t>The Silk Road 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The Silk Road was an ancient trade route that linked the Western world with the Middle East and Asia,</a:t>
                      </a:r>
                      <a:r>
                        <a:rPr lang="en-US" sz="1200" baseline="0" dirty="0" smtClean="0"/>
                        <a:t> with links to North Africa.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13510227"/>
                  </a:ext>
                </a:extLst>
              </a:tr>
              <a:tr h="524147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 smtClean="0"/>
                        <a:t>Benin Wall</a:t>
                      </a:r>
                      <a:r>
                        <a:rPr lang="en-GB" sz="1200" b="1" baseline="0" dirty="0" smtClean="0"/>
                        <a:t> 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One of Africa's ancient architectural marvels, were destroyed by the British in 1897.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12495755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xmlns="" id="{3E93A78E-A936-4D1C-8A73-F59DA0D4BF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95530498"/>
              </p:ext>
            </p:extLst>
          </p:nvPr>
        </p:nvGraphicFramePr>
        <p:xfrm>
          <a:off x="63500" y="5425440"/>
          <a:ext cx="12064999" cy="14325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83303">
                  <a:extLst>
                    <a:ext uri="{9D8B030D-6E8A-4147-A177-3AD203B41FA5}">
                      <a16:colId xmlns:a16="http://schemas.microsoft.com/office/drawing/2014/main" xmlns="" val="3499762949"/>
                    </a:ext>
                  </a:extLst>
                </a:gridCol>
                <a:gridCol w="1578618">
                  <a:extLst>
                    <a:ext uri="{9D8B030D-6E8A-4147-A177-3AD203B41FA5}">
                      <a16:colId xmlns:a16="http://schemas.microsoft.com/office/drawing/2014/main" xmlns="" val="1663641466"/>
                    </a:ext>
                  </a:extLst>
                </a:gridCol>
                <a:gridCol w="1783634">
                  <a:extLst>
                    <a:ext uri="{9D8B030D-6E8A-4147-A177-3AD203B41FA5}">
                      <a16:colId xmlns:a16="http://schemas.microsoft.com/office/drawing/2014/main" xmlns="" val="2024410456"/>
                    </a:ext>
                  </a:extLst>
                </a:gridCol>
                <a:gridCol w="1848486">
                  <a:extLst>
                    <a:ext uri="{9D8B030D-6E8A-4147-A177-3AD203B41FA5}">
                      <a16:colId xmlns:a16="http://schemas.microsoft.com/office/drawing/2014/main" xmlns="" val="1543265278"/>
                    </a:ext>
                  </a:extLst>
                </a:gridCol>
                <a:gridCol w="2585479">
                  <a:extLst>
                    <a:ext uri="{9D8B030D-6E8A-4147-A177-3AD203B41FA5}">
                      <a16:colId xmlns:a16="http://schemas.microsoft.com/office/drawing/2014/main" xmlns="" val="3234577748"/>
                    </a:ext>
                  </a:extLst>
                </a:gridCol>
                <a:gridCol w="2585479">
                  <a:extLst>
                    <a:ext uri="{9D8B030D-6E8A-4147-A177-3AD203B41FA5}">
                      <a16:colId xmlns:a16="http://schemas.microsoft.com/office/drawing/2014/main" xmlns="" val="1847371280"/>
                    </a:ext>
                  </a:extLst>
                </a:gridCol>
              </a:tblGrid>
              <a:tr h="237672">
                <a:tc gridSpan="5"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                                                     Timeline</a:t>
                      </a:r>
                      <a:endParaRPr lang="en-GB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Timeline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37858221"/>
                  </a:ext>
                </a:extLst>
              </a:tr>
              <a:tr h="404436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+mj-lt"/>
                        </a:rPr>
                        <a:t>1100</a:t>
                      </a:r>
                    </a:p>
                    <a:p>
                      <a:pPr algn="ctr"/>
                      <a:r>
                        <a:rPr lang="en-GB" sz="1100" dirty="0" smtClean="0">
                          <a:latin typeface="+mj-lt"/>
                        </a:rPr>
                        <a:t>City</a:t>
                      </a:r>
                      <a:r>
                        <a:rPr lang="en-GB" sz="1100" baseline="0" dirty="0" smtClean="0">
                          <a:latin typeface="+mj-lt"/>
                        </a:rPr>
                        <a:t> of Timbuktu founded by nomadic tribes</a:t>
                      </a:r>
                      <a:endParaRPr lang="en-GB" sz="11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dirty="0" smtClean="0">
                          <a:latin typeface="+mj-lt"/>
                        </a:rPr>
                        <a:t>1324</a:t>
                      </a:r>
                      <a:endParaRPr lang="en-GB" sz="1100" b="0" dirty="0">
                        <a:latin typeface="+mj-lt"/>
                      </a:endParaRPr>
                    </a:p>
                    <a:p>
                      <a:pPr algn="ctr"/>
                      <a:r>
                        <a:rPr lang="en-GB" sz="1100" b="0" dirty="0" smtClean="0">
                          <a:latin typeface="+mj-lt"/>
                        </a:rPr>
                        <a:t>Mansa Musa I sets off on his Hajj to Mecca,</a:t>
                      </a:r>
                      <a:r>
                        <a:rPr lang="en-GB" sz="1100" b="0" baseline="0" dirty="0" smtClean="0">
                          <a:latin typeface="+mj-lt"/>
                        </a:rPr>
                        <a:t> building mosques along the way </a:t>
                      </a:r>
                      <a:endParaRPr lang="en-GB" sz="1100" b="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>
                          <a:latin typeface="+mj-lt"/>
                        </a:rPr>
                        <a:t>1327</a:t>
                      </a:r>
                    </a:p>
                    <a:p>
                      <a:pPr algn="ctr"/>
                      <a:r>
                        <a:rPr lang="en-US" sz="1100" b="0" dirty="0" smtClean="0">
                          <a:latin typeface="+mj-lt"/>
                        </a:rPr>
                        <a:t>Completion of </a:t>
                      </a:r>
                      <a:r>
                        <a:rPr lang="en-US" sz="1100" b="0" dirty="0" err="1" smtClean="0">
                          <a:latin typeface="+mj-lt"/>
                        </a:rPr>
                        <a:t>Djinguereber</a:t>
                      </a:r>
                      <a:r>
                        <a:rPr lang="en-US" sz="1100" b="0" dirty="0" smtClean="0">
                          <a:latin typeface="+mj-lt"/>
                        </a:rPr>
                        <a:t> Mosque in Timbuktu,</a:t>
                      </a:r>
                      <a:r>
                        <a:rPr lang="en-US" sz="1100" b="0" baseline="0" dirty="0" smtClean="0">
                          <a:latin typeface="+mj-lt"/>
                        </a:rPr>
                        <a:t> a cultural landmark for the Mali</a:t>
                      </a:r>
                      <a:endParaRPr lang="en-GB" sz="1100" b="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>
                          <a:latin typeface="+mj-lt"/>
                        </a:rPr>
                        <a:t>1375 </a:t>
                      </a:r>
                    </a:p>
                    <a:p>
                      <a:pPr algn="ctr"/>
                      <a:r>
                        <a:rPr lang="en-US" sz="1100" b="0" dirty="0" smtClean="0">
                          <a:latin typeface="+mj-lt"/>
                        </a:rPr>
                        <a:t>Completion of Catalan Atlas</a:t>
                      </a:r>
                      <a:r>
                        <a:rPr lang="en-US" sz="1100" b="0" baseline="0" dirty="0" smtClean="0">
                          <a:latin typeface="+mj-lt"/>
                        </a:rPr>
                        <a:t> which documented Mali trade routes and the wealth of Musa I </a:t>
                      </a:r>
                      <a:endParaRPr lang="en-GB" sz="1100" b="0" dirty="0" smtClean="0">
                        <a:latin typeface="+mj-lt"/>
                      </a:endParaRPr>
                    </a:p>
                    <a:p>
                      <a:pPr algn="ctr"/>
                      <a:endParaRPr lang="en-GB" sz="11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+mj-lt"/>
                        </a:rPr>
                        <a:t>1442 </a:t>
                      </a:r>
                    </a:p>
                    <a:p>
                      <a:pPr algn="ctr"/>
                      <a:r>
                        <a:rPr lang="en-GB" sz="1100" dirty="0" smtClean="0">
                          <a:latin typeface="+mj-lt"/>
                        </a:rPr>
                        <a:t>First </a:t>
                      </a:r>
                      <a:r>
                        <a:rPr lang="en-GB" sz="1100" dirty="0" err="1" smtClean="0">
                          <a:latin typeface="+mj-lt"/>
                        </a:rPr>
                        <a:t>Eurpean</a:t>
                      </a:r>
                      <a:r>
                        <a:rPr lang="en-GB" sz="1100" baseline="0" dirty="0" smtClean="0">
                          <a:latin typeface="+mj-lt"/>
                        </a:rPr>
                        <a:t> sailors make contact with West Africa</a:t>
                      </a:r>
                      <a:endParaRPr lang="en-GB" sz="11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 smtClean="0">
                          <a:latin typeface="+mj-lt"/>
                        </a:rPr>
                        <a:t>1897</a:t>
                      </a:r>
                    </a:p>
                    <a:p>
                      <a:pPr algn="ctr"/>
                      <a:r>
                        <a:rPr lang="en-US" sz="1100" b="0" dirty="0" smtClean="0">
                          <a:latin typeface="+mj-lt"/>
                        </a:rPr>
                        <a:t>The British ransack Benin city and claim</a:t>
                      </a:r>
                      <a:r>
                        <a:rPr lang="en-US" sz="1100" b="0" baseline="0" dirty="0" smtClean="0">
                          <a:latin typeface="+mj-lt"/>
                        </a:rPr>
                        <a:t> the Benin Bronzes which are taken to England and displayed in museums</a:t>
                      </a:r>
                      <a:endParaRPr lang="en-GB" sz="1100" b="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13121301"/>
                  </a:ext>
                </a:extLst>
              </a:tr>
            </a:tbl>
          </a:graphicData>
        </a:graphic>
      </p:graphicFrame>
      <p:pic>
        <p:nvPicPr>
          <p:cNvPr id="1026" name="Picture 2" descr="Meet Mansa Musa I of Mali – the richest human being in all history | The  Independent | The Independe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87634" y="3598876"/>
            <a:ext cx="2270622" cy="17029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9793074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2A4A55472C344C950E4EEA7993E1ED" ma:contentTypeVersion="13" ma:contentTypeDescription="Create a new document." ma:contentTypeScope="" ma:versionID="5c60bb9143a1142e5043ba544926db03">
  <xsd:schema xmlns:xsd="http://www.w3.org/2001/XMLSchema" xmlns:xs="http://www.w3.org/2001/XMLSchema" xmlns:p="http://schemas.microsoft.com/office/2006/metadata/properties" xmlns:ns2="53038477-11b9-4b50-bb37-4d087f9619fe" xmlns:ns3="67e4d28b-84d4-496d-83de-d60e9caa6883" targetNamespace="http://schemas.microsoft.com/office/2006/metadata/properties" ma:root="true" ma:fieldsID="acb21d413a0d17cd82933749e58e0ab6" ns2:_="" ns3:_="">
    <xsd:import namespace="53038477-11b9-4b50-bb37-4d087f9619fe"/>
    <xsd:import namespace="67e4d28b-84d4-496d-83de-d60e9caa688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038477-11b9-4b50-bb37-4d087f9619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e4d28b-84d4-496d-83de-d60e9caa688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F8B6518-C52F-4352-9797-FE5621A6493F}">
  <ds:schemaRefs>
    <ds:schemaRef ds:uri="67e4d28b-84d4-496d-83de-d60e9caa6883"/>
    <ds:schemaRef ds:uri="http://purl.org/dc/terms/"/>
    <ds:schemaRef ds:uri="53038477-11b9-4b50-bb37-4d087f9619fe"/>
    <ds:schemaRef ds:uri="http://purl.org/dc/elements/1.1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CBAEBB4D-A212-4152-9CDE-295D4E75369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B570075-6A34-47E8-B927-4C2CF4B200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3038477-11b9-4b50-bb37-4d087f9619fe"/>
    <ds:schemaRef ds:uri="67e4d28b-84d4-496d-83de-d60e9caa68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811</TotalTime>
  <Words>402</Words>
  <Application>Microsoft Office PowerPoint</Application>
  <PresentationFormat>Custom</PresentationFormat>
  <Paragraphs>59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Was Mansa Musa the ‘greatest Mansa’?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successful was Elizabeth I as Queen of England and Wales?</dc:title>
  <dc:creator>Philip Bason</dc:creator>
  <cp:lastModifiedBy>Philly B</cp:lastModifiedBy>
  <cp:revision>25</cp:revision>
  <dcterms:created xsi:type="dcterms:W3CDTF">2021-10-04T10:10:37Z</dcterms:created>
  <dcterms:modified xsi:type="dcterms:W3CDTF">2022-03-13T19:46:44Z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0x010100192A4A55472C344C950E4EEA7993E1ED</vt:lpwstr>
  </property>
</Properties>
</file>