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EE19-23C8-4D14-BAB4-0B18F367680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CA16-73D7-41D1-A281-CCC350372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511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EE19-23C8-4D14-BAB4-0B18F367680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CA16-73D7-41D1-A281-CCC350372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0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EE19-23C8-4D14-BAB4-0B18F367680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CA16-73D7-41D1-A281-CCC350372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727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EE19-23C8-4D14-BAB4-0B18F367680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CA16-73D7-41D1-A281-CCC350372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317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EE19-23C8-4D14-BAB4-0B18F367680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CA16-73D7-41D1-A281-CCC350372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813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EE19-23C8-4D14-BAB4-0B18F367680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CA16-73D7-41D1-A281-CCC350372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186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EE19-23C8-4D14-BAB4-0B18F367680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CA16-73D7-41D1-A281-CCC350372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00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EE19-23C8-4D14-BAB4-0B18F367680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CA16-73D7-41D1-A281-CCC350372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466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EE19-23C8-4D14-BAB4-0B18F367680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CA16-73D7-41D1-A281-CCC350372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735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EE19-23C8-4D14-BAB4-0B18F367680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CA16-73D7-41D1-A281-CCC350372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96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EE19-23C8-4D14-BAB4-0B18F367680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CA16-73D7-41D1-A281-CCC350372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371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9EE19-23C8-4D14-BAB4-0B18F367680B}" type="datetimeFigureOut">
              <a:rPr lang="en-GB" smtClean="0"/>
              <a:t>04/06/2022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DCA16-73D7-41D1-A281-CCC350372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44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AC3A0-6E1E-4778-BD59-2AC5D0A38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048" y="138279"/>
            <a:ext cx="10515600" cy="324329"/>
          </a:xfrm>
        </p:spPr>
        <p:txBody>
          <a:bodyPr>
            <a:noAutofit/>
          </a:bodyPr>
          <a:lstStyle/>
          <a:p>
            <a:pPr algn="ctr"/>
            <a:r>
              <a:rPr lang="en-US" sz="2400" b="1" u="sng" dirty="0" smtClean="0">
                <a:latin typeface="Century Gothic" panose="020B0502020202020204" pitchFamily="34" charset="0"/>
              </a:rPr>
              <a:t>The Norman Conquest, 1066</a:t>
            </a:r>
            <a:endParaRPr lang="en-GB" sz="2400" b="1" u="sng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62B07C3-7B41-4A81-ACDA-282B6F2628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874" y="643031"/>
          <a:ext cx="2874110" cy="467702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017878">
                  <a:extLst>
                    <a:ext uri="{9D8B030D-6E8A-4147-A177-3AD203B41FA5}">
                      <a16:colId xmlns:a16="http://schemas.microsoft.com/office/drawing/2014/main" val="3701124845"/>
                    </a:ext>
                  </a:extLst>
                </a:gridCol>
                <a:gridCol w="1856232">
                  <a:extLst>
                    <a:ext uri="{9D8B030D-6E8A-4147-A177-3AD203B41FA5}">
                      <a16:colId xmlns:a16="http://schemas.microsoft.com/office/drawing/2014/main" val="509528561"/>
                    </a:ext>
                  </a:extLst>
                </a:gridCol>
              </a:tblGrid>
              <a:tr h="358755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Important words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681165"/>
                  </a:ext>
                </a:extLst>
              </a:tr>
              <a:tr h="312225"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Kingship</a:t>
                      </a:r>
                      <a:endParaRPr lang="en-GB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Century Gothic" panose="020B0502020202020204" pitchFamily="34" charset="0"/>
                        </a:rPr>
                        <a:t>The ‘art’ of being a 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49122"/>
                  </a:ext>
                </a:extLst>
              </a:tr>
              <a:tr h="409241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Succession</a:t>
                      </a:r>
                      <a:endParaRPr lang="en-GB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Century Gothic" panose="020B0502020202020204" pitchFamily="34" charset="0"/>
                        </a:rPr>
                        <a:t>Process of inheriting a title e.g. King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25513"/>
                  </a:ext>
                </a:extLst>
              </a:tr>
              <a:tr h="409241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Heir</a:t>
                      </a:r>
                      <a:endParaRPr lang="en-GB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Century Gothic" panose="020B0502020202020204" pitchFamily="34" charset="0"/>
                        </a:rPr>
                        <a:t>Person who is legally entitled to the rank/property of another after their death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698320"/>
                  </a:ext>
                </a:extLst>
              </a:tr>
              <a:tr h="409241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Claimant</a:t>
                      </a:r>
                      <a:endParaRPr lang="en-GB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Century Gothic" panose="020B0502020202020204" pitchFamily="34" charset="0"/>
                        </a:rPr>
                        <a:t>Person who asks for something that they believe belongs to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86977"/>
                  </a:ext>
                </a:extLst>
              </a:tr>
              <a:tr h="323503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Legitimate</a:t>
                      </a:r>
                      <a:endParaRPr lang="en-GB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Century Gothic" panose="020B0502020202020204" pitchFamily="34" charset="0"/>
                        </a:rPr>
                        <a:t>Have the right to something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581559"/>
                  </a:ext>
                </a:extLst>
              </a:tr>
              <a:tr h="338574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Military</a:t>
                      </a:r>
                      <a:endParaRPr lang="en-GB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Century Gothic" panose="020B0502020202020204" pitchFamily="34" charset="0"/>
                        </a:rPr>
                        <a:t>Relating to soldiers, weapons or war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589249"/>
                  </a:ext>
                </a:extLst>
              </a:tr>
              <a:tr h="318193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Monarch</a:t>
                      </a:r>
                      <a:endParaRPr lang="en-GB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Century Gothic" panose="020B0502020202020204" pitchFamily="34" charset="0"/>
                        </a:rPr>
                        <a:t>King or queen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464727"/>
                  </a:ext>
                </a:extLst>
              </a:tr>
              <a:tr h="388310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Normandy</a:t>
                      </a:r>
                      <a:endParaRPr lang="en-GB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Century Gothic" panose="020B0502020202020204" pitchFamily="34" charset="0"/>
                        </a:rPr>
                        <a:t>Area of modern-day northern France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362136"/>
                  </a:ext>
                </a:extLst>
              </a:tr>
              <a:tr h="327429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Warrior</a:t>
                      </a:r>
                      <a:endParaRPr lang="en-GB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Century Gothic" panose="020B0502020202020204" pitchFamily="34" charset="0"/>
                        </a:rPr>
                        <a:t>Fierce soldier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707299"/>
                  </a:ext>
                </a:extLst>
              </a:tr>
              <a:tr h="409241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Coronation</a:t>
                      </a:r>
                      <a:endParaRPr lang="en-GB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latin typeface="Century Gothic" panose="020B0502020202020204" pitchFamily="34" charset="0"/>
                        </a:rPr>
                        <a:t>The ceremony in which a monarch is crowned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862641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C4DF222A-F8D5-4303-9FF9-2FE20F5A6BE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93991" y="637081"/>
          <a:ext cx="5334710" cy="4609161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235910">
                  <a:extLst>
                    <a:ext uri="{9D8B030D-6E8A-4147-A177-3AD203B41FA5}">
                      <a16:colId xmlns:a16="http://schemas.microsoft.com/office/drawing/2014/main" val="1311848027"/>
                    </a:ext>
                  </a:extLst>
                </a:gridCol>
                <a:gridCol w="4098800">
                  <a:extLst>
                    <a:ext uri="{9D8B030D-6E8A-4147-A177-3AD203B41FA5}">
                      <a16:colId xmlns:a16="http://schemas.microsoft.com/office/drawing/2014/main" val="3619902753"/>
                    </a:ext>
                  </a:extLst>
                </a:gridCol>
              </a:tblGrid>
              <a:tr h="384692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Important ideas/information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572189"/>
                  </a:ext>
                </a:extLst>
              </a:tr>
              <a:tr h="1085153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Harold Godwinson</a:t>
                      </a:r>
                      <a:endParaRPr lang="en-GB" sz="14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Century Gothic" panose="020B0502020202020204" pitchFamily="34" charset="0"/>
                        </a:rPr>
                        <a:t>Harold claimed that Edward had promised he could be king when Edward died. His sister, Edith, was married to </a:t>
                      </a:r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Edward. </a:t>
                      </a:r>
                      <a:r>
                        <a:rPr lang="en-GB" sz="1200" dirty="0">
                          <a:latin typeface="Century Gothic" panose="020B0502020202020204" pitchFamily="34" charset="0"/>
                        </a:rPr>
                        <a:t>Harold was also the most powerful English </a:t>
                      </a:r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earl. He </a:t>
                      </a:r>
                      <a:r>
                        <a:rPr lang="en-GB" sz="1200" dirty="0">
                          <a:latin typeface="Century Gothic" panose="020B0502020202020204" pitchFamily="34" charset="0"/>
                        </a:rPr>
                        <a:t>was a brave and respected soldier. The Witan also wanted Harold to be king.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204348"/>
                  </a:ext>
                </a:extLst>
              </a:tr>
              <a:tr h="1085153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Harald Hardrada</a:t>
                      </a:r>
                      <a:endParaRPr lang="en-GB" sz="14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Century Gothic" panose="020B0502020202020204" pitchFamily="34" charset="0"/>
                        </a:rPr>
                        <a:t>Harald </a:t>
                      </a:r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was </a:t>
                      </a:r>
                      <a:r>
                        <a:rPr lang="en-GB" sz="1200" dirty="0">
                          <a:latin typeface="Century Gothic" panose="020B0502020202020204" pitchFamily="34" charset="0"/>
                        </a:rPr>
                        <a:t>the most feared warrior in Europe and used the fact that Viking kings had ruled both Norway and England between 1016 and 1042 as a reason why he should be king. He was </a:t>
                      </a:r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supported </a:t>
                      </a:r>
                      <a:r>
                        <a:rPr lang="en-GB" sz="1200" dirty="0">
                          <a:latin typeface="Century Gothic" panose="020B0502020202020204" pitchFamily="34" charset="0"/>
                        </a:rPr>
                        <a:t>by Harold Godwinson’s brother, Tostig.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212715"/>
                  </a:ext>
                </a:extLst>
              </a:tr>
              <a:tr h="1328666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William of Normandy</a:t>
                      </a:r>
                      <a:endParaRPr lang="en-GB" sz="14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Century Gothic" panose="020B0502020202020204" pitchFamily="34" charset="0"/>
                        </a:rPr>
                        <a:t>William was a distant relation of Edward through his mother. </a:t>
                      </a:r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William </a:t>
                      </a:r>
                      <a:r>
                        <a:rPr lang="en-GB" sz="1200" dirty="0">
                          <a:latin typeface="Century Gothic" panose="020B0502020202020204" pitchFamily="34" charset="0"/>
                        </a:rPr>
                        <a:t>had helped Edward on his return to England to become king in 1042 and had said that Edward had promised him the throne (when he died) as a ‘thank you’. William was </a:t>
                      </a:r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an </a:t>
                      </a:r>
                      <a:r>
                        <a:rPr lang="en-GB" sz="1200" dirty="0">
                          <a:latin typeface="Century Gothic" panose="020B0502020202020204" pitchFamily="34" charset="0"/>
                        </a:rPr>
                        <a:t>experienced soldier and leader.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45562"/>
                  </a:ext>
                </a:extLst>
              </a:tr>
              <a:tr h="72549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</a:rPr>
                        <a:t>Witan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A group of very important people in England.  They worked closely with the King and helped him make decisions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581739"/>
                  </a:ext>
                </a:extLst>
              </a:tr>
            </a:tbl>
          </a:graphicData>
        </a:graphic>
      </p:graphicFrame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616B29BD-1726-4DCC-A33F-26DE4117503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39502" y="643031"/>
          <a:ext cx="3449971" cy="251516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245409">
                  <a:extLst>
                    <a:ext uri="{9D8B030D-6E8A-4147-A177-3AD203B41FA5}">
                      <a16:colId xmlns:a16="http://schemas.microsoft.com/office/drawing/2014/main" val="25301635"/>
                    </a:ext>
                  </a:extLst>
                </a:gridCol>
                <a:gridCol w="2204562">
                  <a:extLst>
                    <a:ext uri="{9D8B030D-6E8A-4147-A177-3AD203B41FA5}">
                      <a16:colId xmlns:a16="http://schemas.microsoft.com/office/drawing/2014/main" val="127267539"/>
                    </a:ext>
                  </a:extLst>
                </a:gridCol>
              </a:tblGrid>
              <a:tr h="381561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Important people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89533"/>
                  </a:ext>
                </a:extLst>
              </a:tr>
              <a:tr h="362465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Harold Godwinson</a:t>
                      </a:r>
                      <a:endParaRPr lang="en-GB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Earl of Wessex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628472"/>
                  </a:ext>
                </a:extLst>
              </a:tr>
              <a:tr h="362465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Harald Hardrada</a:t>
                      </a:r>
                      <a:endParaRPr lang="en-GB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King of Norway</a:t>
                      </a: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455876"/>
                  </a:ext>
                </a:extLst>
              </a:tr>
              <a:tr h="362465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William of Normandy</a:t>
                      </a:r>
                      <a:endParaRPr lang="en-GB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Duke of Normandy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241977"/>
                  </a:ext>
                </a:extLst>
              </a:tr>
              <a:tr h="362465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Tostig</a:t>
                      </a:r>
                      <a:endParaRPr lang="en-GB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Harold’s </a:t>
                      </a: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brother, killed at the Battle of Stamford Bridge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33626"/>
                  </a:ext>
                </a:extLst>
              </a:tr>
              <a:tr h="362465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Edward the Confessor</a:t>
                      </a:r>
                      <a:endParaRPr lang="en-GB" sz="11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King of England, </a:t>
                      </a:r>
                    </a:p>
                    <a:p>
                      <a:r>
                        <a:rPr lang="en-GB" sz="1100" dirty="0">
                          <a:latin typeface="Century Gothic" panose="020B0502020202020204" pitchFamily="34" charset="0"/>
                        </a:rPr>
                        <a:t>1042-1066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08460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DC08D70-0D88-44FE-8D53-3712F08082E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4" t="15695" r="13380" b="11524"/>
          <a:stretch/>
        </p:blipFill>
        <p:spPr>
          <a:xfrm>
            <a:off x="22225" y="34331"/>
            <a:ext cx="815975" cy="581025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94F5A996-476C-4F6E-9D39-266739DCB4E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874" y="5396691"/>
          <a:ext cx="12044067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581">
                  <a:extLst>
                    <a:ext uri="{9D8B030D-6E8A-4147-A177-3AD203B41FA5}">
                      <a16:colId xmlns:a16="http://schemas.microsoft.com/office/drawing/2014/main" val="2153202176"/>
                    </a:ext>
                  </a:extLst>
                </a:gridCol>
                <a:gridCol w="1720581">
                  <a:extLst>
                    <a:ext uri="{9D8B030D-6E8A-4147-A177-3AD203B41FA5}">
                      <a16:colId xmlns:a16="http://schemas.microsoft.com/office/drawing/2014/main" val="1543265278"/>
                    </a:ext>
                  </a:extLst>
                </a:gridCol>
                <a:gridCol w="1720581">
                  <a:extLst>
                    <a:ext uri="{9D8B030D-6E8A-4147-A177-3AD203B41FA5}">
                      <a16:colId xmlns:a16="http://schemas.microsoft.com/office/drawing/2014/main" val="3217516544"/>
                    </a:ext>
                  </a:extLst>
                </a:gridCol>
                <a:gridCol w="1720581">
                  <a:extLst>
                    <a:ext uri="{9D8B030D-6E8A-4147-A177-3AD203B41FA5}">
                      <a16:colId xmlns:a16="http://schemas.microsoft.com/office/drawing/2014/main" val="4176722032"/>
                    </a:ext>
                  </a:extLst>
                </a:gridCol>
                <a:gridCol w="1720581">
                  <a:extLst>
                    <a:ext uri="{9D8B030D-6E8A-4147-A177-3AD203B41FA5}">
                      <a16:colId xmlns:a16="http://schemas.microsoft.com/office/drawing/2014/main" val="191890171"/>
                    </a:ext>
                  </a:extLst>
                </a:gridCol>
                <a:gridCol w="1720581">
                  <a:extLst>
                    <a:ext uri="{9D8B030D-6E8A-4147-A177-3AD203B41FA5}">
                      <a16:colId xmlns:a16="http://schemas.microsoft.com/office/drawing/2014/main" val="739491707"/>
                    </a:ext>
                  </a:extLst>
                </a:gridCol>
                <a:gridCol w="1720581">
                  <a:extLst>
                    <a:ext uri="{9D8B030D-6E8A-4147-A177-3AD203B41FA5}">
                      <a16:colId xmlns:a16="http://schemas.microsoft.com/office/drawing/2014/main" val="3835667827"/>
                    </a:ext>
                  </a:extLst>
                </a:gridCol>
              </a:tblGrid>
              <a:tr h="307538"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Timeline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858221"/>
                  </a:ext>
                </a:extLst>
              </a:tr>
              <a:tr h="958236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January 5</a:t>
                      </a:r>
                      <a:r>
                        <a:rPr lang="en-GB" sz="1100" baseline="30000" dirty="0" smtClean="0"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, 1066</a:t>
                      </a:r>
                    </a:p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Edward the Confessor, dies. There is a ‘succession crisis’.</a:t>
                      </a:r>
                      <a:endParaRPr lang="en-GB" sz="11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Century Gothic" panose="020B0502020202020204" pitchFamily="34" charset="0"/>
                        </a:rPr>
                        <a:t>January 6th, 1066</a:t>
                      </a:r>
                    </a:p>
                    <a:p>
                      <a:pPr algn="ctr"/>
                      <a:r>
                        <a:rPr lang="en-US" sz="1100" dirty="0" smtClean="0">
                          <a:latin typeface="Century Gothic" panose="020B0502020202020204" pitchFamily="34" charset="0"/>
                        </a:rPr>
                        <a:t>Harold Godwinson is crowned King of England. </a:t>
                      </a:r>
                      <a:endParaRPr lang="en-GB" sz="11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lang="en-GB" sz="1100" baseline="30000" dirty="0"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 September, 1066</a:t>
                      </a:r>
                    </a:p>
                    <a:p>
                      <a:pPr algn="l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Battle of Stamford Bridge </a:t>
                      </a:r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King Harold</a:t>
                      </a:r>
                      <a:r>
                        <a:rPr lang="en-GB" sz="1100" baseline="0" dirty="0" smtClean="0">
                          <a:latin typeface="Century Gothic" panose="020B0502020202020204" pitchFamily="34" charset="0"/>
                        </a:rPr>
                        <a:t> defeats Hardrada and </a:t>
                      </a:r>
                      <a:r>
                        <a:rPr lang="en-GB" sz="1100" baseline="0" dirty="0" err="1" smtClean="0">
                          <a:latin typeface="Century Gothic" panose="020B0502020202020204" pitchFamily="34" charset="0"/>
                        </a:rPr>
                        <a:t>Tostig</a:t>
                      </a:r>
                      <a:r>
                        <a:rPr lang="en-GB" sz="1100" baseline="0" dirty="0" smtClean="0">
                          <a:latin typeface="Century Gothic" panose="020B0502020202020204" pitchFamily="34" charset="0"/>
                        </a:rPr>
                        <a:t>.</a:t>
                      </a:r>
                      <a:endParaRPr lang="en-GB" sz="11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lang="en-GB" sz="1100" baseline="30000" dirty="0"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 September, 1066</a:t>
                      </a:r>
                    </a:p>
                    <a:p>
                      <a:pPr algn="l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William of Normandy’s fleet sets sail from Normandy</a:t>
                      </a:r>
                      <a:endParaRPr lang="en-GB" sz="11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GB" sz="1100" baseline="30000" dirty="0">
                          <a:latin typeface="Century Gothic" panose="020B0502020202020204" pitchFamily="34" charset="0"/>
                        </a:rPr>
                        <a:t>nd</a:t>
                      </a: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 October, 1066</a:t>
                      </a:r>
                    </a:p>
                    <a:p>
                      <a:pPr algn="l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King Harold leaves York to march down south to meet William.</a:t>
                      </a:r>
                      <a:endParaRPr lang="en-GB" sz="11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aseline="30000" dirty="0"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 October, 1066</a:t>
                      </a:r>
                    </a:p>
                    <a:p>
                      <a:pPr algn="l"/>
                      <a:r>
                        <a:rPr lang="en-GB" sz="1100" dirty="0">
                          <a:latin typeface="Century Gothic" panose="020B0502020202020204" pitchFamily="34" charset="0"/>
                        </a:rPr>
                        <a:t>Battle of Hastings between King Harold and William, Duke of Normandy. William wins. </a:t>
                      </a:r>
                      <a:endParaRPr lang="en-GB" sz="11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lang="en-GB" sz="1100" baseline="30000" dirty="0" smtClean="0"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GB" sz="1100" baseline="0" dirty="0" smtClean="0">
                          <a:latin typeface="Century Gothic" panose="020B0502020202020204" pitchFamily="34" charset="0"/>
                        </a:rPr>
                        <a:t> December</a:t>
                      </a:r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dirty="0">
                          <a:latin typeface="Century Gothic" panose="020B0502020202020204" pitchFamily="34" charset="0"/>
                        </a:rPr>
                        <a:t>1066</a:t>
                      </a:r>
                    </a:p>
                    <a:p>
                      <a:pPr algn="l"/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William</a:t>
                      </a:r>
                      <a:r>
                        <a:rPr lang="en-GB" sz="1100" baseline="0" dirty="0" smtClean="0">
                          <a:latin typeface="Century Gothic" panose="020B0502020202020204" pitchFamily="34" charset="0"/>
                        </a:rPr>
                        <a:t> crowned King of England</a:t>
                      </a:r>
                      <a:r>
                        <a:rPr lang="en-GB" sz="1100" dirty="0" smtClean="0">
                          <a:latin typeface="Century Gothic" panose="020B0502020202020204" pitchFamily="34" charset="0"/>
                        </a:rPr>
                        <a:t>. </a:t>
                      </a:r>
                      <a:endParaRPr lang="en-GB" sz="11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121301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442" y="3308641"/>
            <a:ext cx="3326090" cy="18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8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2A4A55472C344C950E4EEA7993E1ED" ma:contentTypeVersion="13" ma:contentTypeDescription="Create a new document." ma:contentTypeScope="" ma:versionID="5c60bb9143a1142e5043ba544926db03">
  <xsd:schema xmlns:xsd="http://www.w3.org/2001/XMLSchema" xmlns:xs="http://www.w3.org/2001/XMLSchema" xmlns:p="http://schemas.microsoft.com/office/2006/metadata/properties" xmlns:ns2="53038477-11b9-4b50-bb37-4d087f9619fe" xmlns:ns3="67e4d28b-84d4-496d-83de-d60e9caa6883" targetNamespace="http://schemas.microsoft.com/office/2006/metadata/properties" ma:root="true" ma:fieldsID="acb21d413a0d17cd82933749e58e0ab6" ns2:_="" ns3:_="">
    <xsd:import namespace="53038477-11b9-4b50-bb37-4d087f9619fe"/>
    <xsd:import namespace="67e4d28b-84d4-496d-83de-d60e9caa68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038477-11b9-4b50-bb37-4d087f9619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e4d28b-84d4-496d-83de-d60e9caa688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C20688E-9CDB-4E8B-A2A9-C4EE24A7ACA3}"/>
</file>

<file path=customXml/itemProps2.xml><?xml version="1.0" encoding="utf-8"?>
<ds:datastoreItem xmlns:ds="http://schemas.openxmlformats.org/officeDocument/2006/customXml" ds:itemID="{93256A19-7E9D-46A5-A8AE-A730D5463AA4}"/>
</file>

<file path=customXml/itemProps3.xml><?xml version="1.0" encoding="utf-8"?>
<ds:datastoreItem xmlns:ds="http://schemas.openxmlformats.org/officeDocument/2006/customXml" ds:itemID="{5305599A-D696-4030-9AEF-8785AA0ADAA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</Words>
  <Application>Microsoft Office PowerPoint</Application>
  <PresentationFormat>Widescreen</PresentationFormat>
  <Paragraphs>58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The Norman Conquest, 1066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Norman Conquest, 1066</dc:title>
  <dc:creator>Amelia Price</dc:creator>
  <cp:lastModifiedBy>Amelia Price</cp:lastModifiedBy>
  <cp:revision>1</cp:revision>
  <dcterms:created xsi:type="dcterms:W3CDTF">2022-06-04T15:02:54Z</dcterms:created>
  <dcterms:modified xsi:type="dcterms:W3CDTF">2022-06-04T15:03:26Z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0x010100192A4A55472C344C950E4EEA7993E1ED</vt:lpwstr>
  </property>
</Properties>
</file>