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97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73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0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01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36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32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49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36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49533-1302-4AB7-8284-947B55AA16D8}" type="datetimeFigureOut">
              <a:rPr lang="en-GB" smtClean="0"/>
              <a:t>04/06/2022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430F0-5B06-4F72-8A68-E1E818053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33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F95DC3-693D-46AC-BB2A-899F36A6719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128" y="722976"/>
          <a:ext cx="4387498" cy="473957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157088">
                  <a:extLst>
                    <a:ext uri="{9D8B030D-6E8A-4147-A177-3AD203B41FA5}">
                      <a16:colId xmlns:a16="http://schemas.microsoft.com/office/drawing/2014/main" val="3701124845"/>
                    </a:ext>
                  </a:extLst>
                </a:gridCol>
                <a:gridCol w="3230410">
                  <a:extLst>
                    <a:ext uri="{9D8B030D-6E8A-4147-A177-3AD203B41FA5}">
                      <a16:colId xmlns:a16="http://schemas.microsoft.com/office/drawing/2014/main" val="509528561"/>
                    </a:ext>
                  </a:extLst>
                </a:gridCol>
              </a:tblGrid>
              <a:tr h="37125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4681165"/>
                  </a:ext>
                </a:extLst>
              </a:tr>
              <a:tr h="281009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+mn-lt"/>
                        </a:rPr>
                        <a:t>Conquest</a:t>
                      </a:r>
                      <a:endParaRPr lang="en-GB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+mn-lt"/>
                        </a:rPr>
                        <a:t>Take </a:t>
                      </a:r>
                      <a:r>
                        <a:rPr lang="en-GB" sz="1100" dirty="0" smtClean="0">
                          <a:latin typeface="+mn-lt"/>
                        </a:rPr>
                        <a:t>complete control </a:t>
                      </a:r>
                      <a:r>
                        <a:rPr lang="en-GB" sz="1100" dirty="0">
                          <a:latin typeface="+mn-lt"/>
                        </a:rPr>
                        <a:t>over, usually a country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49122"/>
                  </a:ext>
                </a:extLst>
              </a:tr>
              <a:tr h="29444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100" b="1" dirty="0">
                          <a:latin typeface="+mn-lt"/>
                        </a:rPr>
                        <a:t>Pope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+mn-lt"/>
                        </a:rPr>
                        <a:t>The head of the Catholic Church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04025513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100" b="1">
                          <a:latin typeface="+mn-lt"/>
                        </a:rPr>
                        <a:t>Clergy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People who have jobs in the Church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493120432"/>
                  </a:ext>
                </a:extLst>
              </a:tr>
              <a:tr h="3036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Monk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member of a religious community of men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303216341"/>
                  </a:ext>
                </a:extLst>
              </a:tr>
              <a:tr h="33124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Nun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member of a religious community of women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29686977"/>
                  </a:ext>
                </a:extLst>
              </a:tr>
              <a:tr h="40793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Monastery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Where monks live and work. An abbot was the head of the monastery.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826581559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Nunnery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Where nuns live and work. An abbess was the head of the nunnery.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2440589249"/>
                  </a:ext>
                </a:extLst>
              </a:tr>
              <a:tr h="4600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Pilgrim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person who travels to a holy place for religious reasons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2040464727"/>
                  </a:ext>
                </a:extLst>
              </a:tr>
              <a:tr h="31284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Pilgrimage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journey of religious importance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532362136"/>
                  </a:ext>
                </a:extLst>
              </a:tr>
              <a:tr h="56819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+mn-lt"/>
                        </a:rPr>
                        <a:t>Crusades</a:t>
                      </a:r>
                      <a:endParaRPr sz="110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series of journeys made by Christian Europeans to take the Holy Land back from Muslims in the Middle Ages; also known as the ‘Wars of the Cross’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647707299"/>
                  </a:ext>
                </a:extLst>
              </a:tr>
              <a:tr h="5757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dirty="0">
                          <a:latin typeface="+mn-lt"/>
                        </a:rPr>
                        <a:t>Infidel 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+mn-lt"/>
                        </a:rPr>
                        <a:t>A person who has no religion or whose religion is not the same as that of another group of people</a:t>
                      </a:r>
                      <a:endParaRPr sz="1100" dirty="0">
                        <a:latin typeface="+mn-lt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2000862641"/>
                  </a:ext>
                </a:extLst>
              </a:tr>
            </a:tbl>
          </a:graphicData>
        </a:graphic>
      </p:graphicFrame>
      <p:graphicFrame>
        <p:nvGraphicFramePr>
          <p:cNvPr id="7" name="Table 10">
            <a:extLst>
              <a:ext uri="{FF2B5EF4-FFF2-40B4-BE49-F238E27FC236}">
                <a16:creationId xmlns:a16="http://schemas.microsoft.com/office/drawing/2014/main" id="{BAC02BA8-F3F9-4ABD-AAFF-90B09E5BAEF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47079" y="702671"/>
          <a:ext cx="3361139" cy="2267353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48129">
                  <a:extLst>
                    <a:ext uri="{9D8B030D-6E8A-4147-A177-3AD203B41FA5}">
                      <a16:colId xmlns:a16="http://schemas.microsoft.com/office/drawing/2014/main" val="25301635"/>
                    </a:ext>
                  </a:extLst>
                </a:gridCol>
                <a:gridCol w="2313010">
                  <a:extLst>
                    <a:ext uri="{9D8B030D-6E8A-4147-A177-3AD203B41FA5}">
                      <a16:colId xmlns:a16="http://schemas.microsoft.com/office/drawing/2014/main" val="127267539"/>
                    </a:ext>
                  </a:extLst>
                </a:gridCol>
              </a:tblGrid>
              <a:tr h="408053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people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89533"/>
                  </a:ext>
                </a:extLst>
              </a:tr>
              <a:tr h="44636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King William</a:t>
                      </a:r>
                      <a:endParaRPr sz="1600"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Century Gothic" panose="020B0502020202020204" pitchFamily="34" charset="0"/>
                        </a:rPr>
                        <a:t>William was keen to improve the Church in England. He introduced  changes to the Church  including making the rules stricter. He also appointed his own Archbishop of Canterbury, Lanfranc. </a:t>
                      </a:r>
                      <a:endParaRPr sz="1600"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742628472"/>
                  </a:ext>
                </a:extLst>
              </a:tr>
              <a:tr h="44636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Century Gothic" panose="020B0502020202020204" pitchFamily="34" charset="0"/>
                        </a:rPr>
                        <a:t>Pope Urban II</a:t>
                      </a:r>
                      <a:endParaRPr sz="160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>
                          <a:latin typeface="Century Gothic" panose="020B0502020202020204" pitchFamily="34" charset="0"/>
                        </a:rPr>
                        <a:t>The Pope who called for Christians to fight wars against Muslims</a:t>
                      </a:r>
                      <a:endParaRPr sz="1600"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205273239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44500072-C752-45E9-8F22-61E59DF51C7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142972" y="713800"/>
          <a:ext cx="3895698" cy="471225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727947377"/>
                    </a:ext>
                  </a:extLst>
                </a:gridCol>
                <a:gridCol w="1197009">
                  <a:extLst>
                    <a:ext uri="{9D8B030D-6E8A-4147-A177-3AD203B41FA5}">
                      <a16:colId xmlns:a16="http://schemas.microsoft.com/office/drawing/2014/main" val="1311848027"/>
                    </a:ext>
                  </a:extLst>
                </a:gridCol>
                <a:gridCol w="2490409">
                  <a:extLst>
                    <a:ext uri="{9D8B030D-6E8A-4147-A177-3AD203B41FA5}">
                      <a16:colId xmlns:a16="http://schemas.microsoft.com/office/drawing/2014/main" val="3619902753"/>
                    </a:ext>
                  </a:extLst>
                </a:gridCol>
              </a:tblGrid>
              <a:tr h="387676"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Important ideas/information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572189"/>
                  </a:ext>
                </a:extLst>
              </a:tr>
              <a:tr h="158596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1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Roman Catholic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entury Gothic" panose="020B0502020202020204" pitchFamily="34" charset="0"/>
                        </a:rPr>
                        <a:t>A follower of Roman Catholicism, which is now a group within a wider Christian Church. It was the only religion recognised in medieval Europe and specifically in Western Europe; Roman Catholics accept the Pope as their leader on Earth. 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288204348"/>
                  </a:ext>
                </a:extLst>
              </a:tr>
              <a:tr h="120762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2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>
                          <a:latin typeface="Century Gothic" panose="020B0502020202020204" pitchFamily="34" charset="0"/>
                        </a:rPr>
                        <a:t>Christian</a:t>
                      </a:r>
                      <a:endParaRPr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entury Gothic" panose="020B0502020202020204" pitchFamily="34" charset="0"/>
                        </a:rPr>
                        <a:t>A person who follows Christianity, a religion based on the life and teachings of Jesus Christ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715212715"/>
                  </a:ext>
                </a:extLst>
              </a:tr>
              <a:tr h="137958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entury Gothic" panose="020B0502020202020204" pitchFamily="34" charset="0"/>
                        </a:rPr>
                        <a:t>3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Christendom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Century Gothic" panose="020B0502020202020204" pitchFamily="34" charset="0"/>
                        </a:rPr>
                        <a:t>Christian peoples or countries as a whole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387045562"/>
                  </a:ext>
                </a:extLst>
              </a:tr>
            </a:tbl>
          </a:graphicData>
        </a:graphic>
      </p:graphicFrame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85ADB343-54DF-4862-8971-E715E515D7B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3200" y="5570170"/>
          <a:ext cx="11758467" cy="10973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19489">
                  <a:extLst>
                    <a:ext uri="{9D8B030D-6E8A-4147-A177-3AD203B41FA5}">
                      <a16:colId xmlns:a16="http://schemas.microsoft.com/office/drawing/2014/main" val="1543265278"/>
                    </a:ext>
                  </a:extLst>
                </a:gridCol>
                <a:gridCol w="3919489">
                  <a:extLst>
                    <a:ext uri="{9D8B030D-6E8A-4147-A177-3AD203B41FA5}">
                      <a16:colId xmlns:a16="http://schemas.microsoft.com/office/drawing/2014/main" val="1632284612"/>
                    </a:ext>
                  </a:extLst>
                </a:gridCol>
                <a:gridCol w="3919489">
                  <a:extLst>
                    <a:ext uri="{9D8B030D-6E8A-4147-A177-3AD203B41FA5}">
                      <a16:colId xmlns:a16="http://schemas.microsoft.com/office/drawing/2014/main" val="3524665173"/>
                    </a:ext>
                  </a:extLst>
                </a:gridCol>
              </a:tblGrid>
              <a:tr h="265978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Timeline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858221"/>
                  </a:ext>
                </a:extLst>
              </a:tr>
              <a:tr h="33868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Century Gothic" panose="020B0502020202020204" pitchFamily="34" charset="0"/>
                        </a:rPr>
                        <a:t>1066-1300</a:t>
                      </a:r>
                      <a:endParaRPr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>
                          <a:latin typeface="Century Gothic" panose="020B0502020202020204" pitchFamily="34" charset="0"/>
                        </a:rPr>
                        <a:t>The number of monks quickly increased from 1,000 after William’s invasion. By 1300 there were over 12,000 in England.</a:t>
                      </a:r>
                      <a:endParaRPr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>
                          <a:latin typeface="Century Gothic" panose="020B0502020202020204" pitchFamily="34" charset="0"/>
                        </a:rPr>
                        <a:t>1096 – 1250</a:t>
                      </a:r>
                      <a:endParaRPr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>
                          <a:latin typeface="Century Gothic" panose="020B0502020202020204" pitchFamily="34" charset="0"/>
                        </a:rPr>
                        <a:t>There were many Crusades to the Holy Lands</a:t>
                      </a:r>
                      <a:endParaRPr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1290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dirty="0">
                          <a:latin typeface="Century Gothic" panose="020B0502020202020204" pitchFamily="34" charset="0"/>
                        </a:rPr>
                        <a:t>All Jews were expelled from England by 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dirty="0">
                          <a:latin typeface="Century Gothic" panose="020B0502020202020204" pitchFamily="34" charset="0"/>
                        </a:rPr>
                        <a:t>Edward I</a:t>
                      </a:r>
                      <a:endParaRPr dirty="0">
                        <a:latin typeface="Century Gothic" panose="020B050202020202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295971865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1EBAC3A0-6E1E-4778-BD59-2AC5D0A38FED}"/>
              </a:ext>
            </a:extLst>
          </p:cNvPr>
          <p:cNvSpPr txBox="1">
            <a:spLocks/>
          </p:cNvSpPr>
          <p:nvPr/>
        </p:nvSpPr>
        <p:spPr>
          <a:xfrm>
            <a:off x="689048" y="138279"/>
            <a:ext cx="10515600" cy="3243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u="sng" dirty="0" smtClean="0">
                <a:latin typeface="Century Gothic" panose="020B0502020202020204" pitchFamily="34" charset="0"/>
              </a:rPr>
              <a:t>How religious were people in the Middle Ages?</a:t>
            </a:r>
            <a:endParaRPr lang="en-GB" sz="2400" b="1" u="sng" dirty="0">
              <a:latin typeface="Century Gothic" panose="020B0502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DC08D70-0D88-44FE-8D53-3712F08082E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t="15695" r="13380" b="11524"/>
          <a:stretch/>
        </p:blipFill>
        <p:spPr>
          <a:xfrm>
            <a:off x="22225" y="34331"/>
            <a:ext cx="815975" cy="581025"/>
          </a:xfrm>
          <a:prstGeom prst="rect">
            <a:avLst/>
          </a:prstGeom>
        </p:spPr>
      </p:pic>
      <p:pic>
        <p:nvPicPr>
          <p:cNvPr id="13" name="Google Shape;21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0953" y="3172441"/>
            <a:ext cx="2913692" cy="2195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56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22792D-E200-493E-9DD9-A4261BA1F4C9}"/>
</file>

<file path=customXml/itemProps2.xml><?xml version="1.0" encoding="utf-8"?>
<ds:datastoreItem xmlns:ds="http://schemas.openxmlformats.org/officeDocument/2006/customXml" ds:itemID="{BC73765A-55A2-4244-8E04-6EE2FD386F23}"/>
</file>

<file path=customXml/itemProps3.xml><?xml version="1.0" encoding="utf-8"?>
<ds:datastoreItem xmlns:ds="http://schemas.openxmlformats.org/officeDocument/2006/customXml" ds:itemID="{C2C8612D-BD5D-413B-ADFF-C9E0AFA9445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Amelia Price</dc:creator>
  <cp:lastModifiedBy>Amelia Price</cp:lastModifiedBy>
  <cp:revision>1</cp:revision>
  <dcterms:created xsi:type="dcterms:W3CDTF">2022-06-04T15:05:30Z</dcterms:created>
  <dcterms:modified xsi:type="dcterms:W3CDTF">2022-06-04T15:06:02Z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