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2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06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23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67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73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09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91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7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46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71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37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AB9FF-8CE0-4952-A639-A1A8B91BB10D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92CE-8D0F-41B1-9A94-264E6D279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1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C3A0-6E1E-4778-BD59-2AC5D0A3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048" y="138279"/>
            <a:ext cx="10515600" cy="324329"/>
          </a:xfrm>
        </p:spPr>
        <p:txBody>
          <a:bodyPr>
            <a:noAutofit/>
          </a:bodyPr>
          <a:lstStyle/>
          <a:p>
            <a:pPr algn="ctr"/>
            <a:r>
              <a:rPr lang="en-US" sz="2400" b="1" u="sng" dirty="0" smtClean="0">
                <a:latin typeface="Century Gothic" panose="020B0502020202020204" pitchFamily="34" charset="0"/>
              </a:rPr>
              <a:t>Medieval Events</a:t>
            </a:r>
            <a:endParaRPr lang="en-GB" sz="2400" b="1" u="sng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2B07C3-7B41-4A81-ACDA-282B6F26285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0874" y="643032"/>
          <a:ext cx="3352262" cy="470414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187218">
                  <a:extLst>
                    <a:ext uri="{9D8B030D-6E8A-4147-A177-3AD203B41FA5}">
                      <a16:colId xmlns:a16="http://schemas.microsoft.com/office/drawing/2014/main" val="3701124845"/>
                    </a:ext>
                  </a:extLst>
                </a:gridCol>
                <a:gridCol w="2165044">
                  <a:extLst>
                    <a:ext uri="{9D8B030D-6E8A-4147-A177-3AD203B41FA5}">
                      <a16:colId xmlns:a16="http://schemas.microsoft.com/office/drawing/2014/main" val="509528561"/>
                    </a:ext>
                  </a:extLst>
                </a:gridCol>
              </a:tblGrid>
              <a:tr h="32386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681165"/>
                  </a:ext>
                </a:extLst>
              </a:tr>
              <a:tr h="552047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Democracy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system where people are able to decide how their country should be run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9122"/>
                  </a:ext>
                </a:extLst>
              </a:tr>
              <a:tr h="397474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Freemen</a:t>
                      </a:r>
                      <a:endParaRPr lang="en-GB" sz="11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Men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who were freed from their feudal duties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25513"/>
                  </a:ext>
                </a:extLst>
              </a:tr>
              <a:tr h="501042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Charter</a:t>
                      </a:r>
                      <a:endParaRPr lang="en-GB" sz="11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statement of a group of people’s rights and freedoms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164640"/>
                  </a:ext>
                </a:extLst>
              </a:tr>
              <a:tr h="706620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Parliament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>
                          <a:latin typeface="Century Gothic" panose="020B0502020202020204" pitchFamily="34" charset="0"/>
                        </a:rPr>
                        <a:t>Controls the country and</a:t>
                      </a:r>
                      <a:r>
                        <a:rPr lang="en-GB" sz="1050" baseline="0" dirty="0" smtClean="0">
                          <a:latin typeface="Century Gothic" panose="020B0502020202020204" pitchFamily="34" charset="0"/>
                        </a:rPr>
                        <a:t> is made up of the Monarch, the House of Commons and House of Lords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698320"/>
                  </a:ext>
                </a:extLst>
              </a:tr>
              <a:tr h="397474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Revolt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>
                          <a:latin typeface="Century Gothic" panose="020B0502020202020204" pitchFamily="34" charset="0"/>
                        </a:rPr>
                        <a:t>Another word for a rebellion or an uprising 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6977"/>
                  </a:ext>
                </a:extLst>
              </a:tr>
              <a:tr h="552047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Plague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An infectious disease that spreads quickly and kills a large number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of people</a:t>
                      </a:r>
                      <a:endParaRPr lang="en-GB" sz="105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581559"/>
                  </a:ext>
                </a:extLst>
              </a:tr>
              <a:tr h="11703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Significance 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Historical significance is about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l</a:t>
                      </a:r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ooking at the impact at the time (short term),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its effects over a long period (long term),</a:t>
                      </a:r>
                      <a:r>
                        <a:rPr lang="en-US" sz="105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smtClean="0">
                          <a:latin typeface="Century Gothic" panose="020B0502020202020204" pitchFamily="34" charset="0"/>
                        </a:rPr>
                        <a:t>and whether it is still relevant today.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362136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C4DF222A-F8D5-4303-9FF9-2FE20F5A6BE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89558" y="612294"/>
          <a:ext cx="5415383" cy="4773278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254600">
                  <a:extLst>
                    <a:ext uri="{9D8B030D-6E8A-4147-A177-3AD203B41FA5}">
                      <a16:colId xmlns:a16="http://schemas.microsoft.com/office/drawing/2014/main" val="1311848027"/>
                    </a:ext>
                  </a:extLst>
                </a:gridCol>
                <a:gridCol w="4160783">
                  <a:extLst>
                    <a:ext uri="{9D8B030D-6E8A-4147-A177-3AD203B41FA5}">
                      <a16:colId xmlns:a16="http://schemas.microsoft.com/office/drawing/2014/main" val="3619902753"/>
                    </a:ext>
                  </a:extLst>
                </a:gridCol>
              </a:tblGrid>
              <a:tr h="36644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572189"/>
                  </a:ext>
                </a:extLst>
              </a:tr>
              <a:tr h="1682927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entury Gothic" panose="020B0502020202020204" pitchFamily="34" charset="0"/>
                        </a:rPr>
                        <a:t>Magna</a:t>
                      </a:r>
                      <a:r>
                        <a:rPr lang="en-GB" sz="1400" b="1" baseline="0" dirty="0" smtClean="0">
                          <a:latin typeface="Century Gothic" panose="020B0502020202020204" pitchFamily="34" charset="0"/>
                        </a:rPr>
                        <a:t> Carta</a:t>
                      </a:r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King John ruled England at a difficult time. He faced wars with France, a shortage of money and clashes with powerful English barons.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The barons became increasingly angry with John and eventually forced him to agree to changes in how England worked, written down in the Magna Carta.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The Magna Carta is seen as the basis of many English laws and helped to influence the US constitution, which was written over 500 years later.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04348"/>
                  </a:ext>
                </a:extLst>
              </a:tr>
              <a:tr h="115147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Black</a:t>
                      </a:r>
                      <a:r>
                        <a:rPr lang="en-US" sz="1400" b="1" baseline="0" dirty="0" smtClean="0">
                          <a:latin typeface="Century Gothic" panose="020B0502020202020204" pitchFamily="34" charset="0"/>
                        </a:rPr>
                        <a:t> Death</a:t>
                      </a:r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In 1348 - 49, the Black Death swept across Europe, killing up to half of the population.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There were two main types of plague: bubonic and pneumonic.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Treatments and cures were based on both natural and supernatural theories about the cause of the disease.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212715"/>
                  </a:ext>
                </a:extLst>
              </a:tr>
              <a:tr h="148075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entury Gothic" panose="020B0502020202020204" pitchFamily="34" charset="0"/>
                        </a:rPr>
                        <a:t>Peasants</a:t>
                      </a:r>
                      <a:r>
                        <a:rPr lang="en-GB" sz="1400" b="1" baseline="0" dirty="0" smtClean="0">
                          <a:latin typeface="Century Gothic" panose="020B0502020202020204" pitchFamily="34" charset="0"/>
                        </a:rPr>
                        <a:t> Revolt</a:t>
                      </a:r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In 1381, peasants rebelled against King Richard II.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The peasants were angry about a range of issues, such as low pay and the introduction of a poll tax. They demanded changes were made.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The revolt did not achieve all of the peasants’ aims and the leader, Wat Tyler, was killed. In the longer term, there were some changes and improvements to peasants’ rights.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45562"/>
                  </a:ext>
                </a:extLst>
              </a:tr>
            </a:tbl>
          </a:graphicData>
        </a:graphic>
      </p:graphicFrame>
      <p:graphicFrame>
        <p:nvGraphicFramePr>
          <p:cNvPr id="3" name="Table 10">
            <a:extLst>
              <a:ext uri="{FF2B5EF4-FFF2-40B4-BE49-F238E27FC236}">
                <a16:creationId xmlns:a16="http://schemas.microsoft.com/office/drawing/2014/main" id="{616B29BD-1726-4DCC-A33F-26DE4117503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13221" y="643032"/>
          <a:ext cx="3076252" cy="265518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831726">
                  <a:extLst>
                    <a:ext uri="{9D8B030D-6E8A-4147-A177-3AD203B41FA5}">
                      <a16:colId xmlns:a16="http://schemas.microsoft.com/office/drawing/2014/main" val="25301635"/>
                    </a:ext>
                  </a:extLst>
                </a:gridCol>
                <a:gridCol w="2244526">
                  <a:extLst>
                    <a:ext uri="{9D8B030D-6E8A-4147-A177-3AD203B41FA5}">
                      <a16:colId xmlns:a16="http://schemas.microsoft.com/office/drawing/2014/main" val="127267539"/>
                    </a:ext>
                  </a:extLst>
                </a:gridCol>
              </a:tblGrid>
              <a:tr h="44452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9533"/>
                  </a:ext>
                </a:extLst>
              </a:tr>
              <a:tr h="497138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King</a:t>
                      </a:r>
                      <a:r>
                        <a:rPr lang="en-US" sz="1100" b="0" baseline="0" dirty="0" smtClean="0">
                          <a:latin typeface="Century Gothic" panose="020B0502020202020204" pitchFamily="34" charset="0"/>
                        </a:rPr>
                        <a:t> John I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King</a:t>
                      </a:r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 of England, first monarch to sign the Magna Carta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628472"/>
                  </a:ext>
                </a:extLst>
              </a:tr>
              <a:tr h="497138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Simon de Montfort</a:t>
                      </a:r>
                      <a:endParaRPr lang="en-GB" sz="11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Leader of the barons,</a:t>
                      </a:r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 he led the army against King Henry in 1264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323060"/>
                  </a:ext>
                </a:extLst>
              </a:tr>
              <a:tr h="69244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King Richard III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entury Gothic" panose="020B0502020202020204" pitchFamily="34" charset="0"/>
                        </a:rPr>
                        <a:t>King of </a:t>
                      </a: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England, </a:t>
                      </a:r>
                      <a:r>
                        <a:rPr lang="en-GB" sz="1100" baseline="0" dirty="0" smtClean="0">
                          <a:latin typeface="Century Gothic" panose="020B0502020202020204" pitchFamily="34" charset="0"/>
                        </a:rPr>
                        <a:t>ruled during the Peasants’ Revolt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  <a:p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455876"/>
                  </a:ext>
                </a:extLst>
              </a:tr>
              <a:tr h="42228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Wat</a:t>
                      </a:r>
                      <a:r>
                        <a:rPr lang="en-GB" sz="1100" baseline="0" dirty="0" smtClean="0">
                          <a:latin typeface="Century Gothic" panose="020B0502020202020204" pitchFamily="34" charset="0"/>
                        </a:rPr>
                        <a:t> Tyler</a:t>
                      </a:r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Leader</a:t>
                      </a:r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 of the Peasants’ Revolt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24197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DC08D70-0D88-44FE-8D53-3712F08082E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t="15695" r="13380" b="11524"/>
          <a:stretch/>
        </p:blipFill>
        <p:spPr>
          <a:xfrm>
            <a:off x="22225" y="34331"/>
            <a:ext cx="815975" cy="581025"/>
          </a:xfrm>
          <a:prstGeom prst="rect">
            <a:avLst/>
          </a:prstGeom>
        </p:spPr>
      </p:pic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94F5A996-476C-4F6E-9D39-266739DCB4E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0874" y="5527598"/>
          <a:ext cx="12044067" cy="126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4689">
                  <a:extLst>
                    <a:ext uri="{9D8B030D-6E8A-4147-A177-3AD203B41FA5}">
                      <a16:colId xmlns:a16="http://schemas.microsoft.com/office/drawing/2014/main" val="2153202176"/>
                    </a:ext>
                  </a:extLst>
                </a:gridCol>
                <a:gridCol w="4014689">
                  <a:extLst>
                    <a:ext uri="{9D8B030D-6E8A-4147-A177-3AD203B41FA5}">
                      <a16:colId xmlns:a16="http://schemas.microsoft.com/office/drawing/2014/main" val="3217516544"/>
                    </a:ext>
                  </a:extLst>
                </a:gridCol>
                <a:gridCol w="4014689">
                  <a:extLst>
                    <a:ext uri="{9D8B030D-6E8A-4147-A177-3AD203B41FA5}">
                      <a16:colId xmlns:a16="http://schemas.microsoft.com/office/drawing/2014/main" val="4176722032"/>
                    </a:ext>
                  </a:extLst>
                </a:gridCol>
              </a:tblGrid>
              <a:tr h="307538"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                                          Timeline</a:t>
                      </a:r>
                      <a:endParaRPr lang="en-GB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58221"/>
                  </a:ext>
                </a:extLst>
              </a:tr>
              <a:tr h="95823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June</a:t>
                      </a:r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 1215</a:t>
                      </a:r>
                    </a:p>
                    <a:p>
                      <a:pPr algn="ctr"/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King John and the barons meet at Runnymede, King John agreed to a set of 63 promises (The Magna Carta) </a:t>
                      </a:r>
                      <a:endParaRPr lang="en-GB" sz="11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1347 </a:t>
                      </a:r>
                    </a:p>
                    <a:p>
                      <a:pPr algn="ctr"/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 The Black Death begins in Europe. This horrible disease would kill around half of the people in Europe. It arrived in England in 1348.</a:t>
                      </a:r>
                      <a:endParaRPr lang="en-GB" sz="11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Century Gothic" panose="020B0502020202020204" pitchFamily="34" charset="0"/>
                        </a:rPr>
                        <a:t>30</a:t>
                      </a:r>
                      <a:r>
                        <a:rPr lang="en-US" sz="1100" b="0" baseline="0" dirty="0" smtClean="0">
                          <a:latin typeface="Century Gothic" panose="020B0502020202020204" pitchFamily="34" charset="0"/>
                        </a:rPr>
                        <a:t> May 1381</a:t>
                      </a:r>
                    </a:p>
                    <a:p>
                      <a:pPr algn="ctr"/>
                      <a:r>
                        <a:rPr lang="en-US" sz="1100" b="0" baseline="0" dirty="0" smtClean="0">
                          <a:latin typeface="Century Gothic" panose="020B0502020202020204" pitchFamily="34" charset="0"/>
                        </a:rPr>
                        <a:t>Peasants’ Revolt started when peasants in Essex refused to pay Poll tax </a:t>
                      </a:r>
                      <a:endParaRPr lang="en-GB" sz="11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121301"/>
                  </a:ext>
                </a:extLst>
              </a:tr>
            </a:tbl>
          </a:graphicData>
        </a:graphic>
      </p:graphicFrame>
      <p:pic>
        <p:nvPicPr>
          <p:cNvPr id="9" name="Picture 2" descr="Image result for parliament u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221" y="3478644"/>
            <a:ext cx="3076252" cy="1538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23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1F6B98-DF00-4B92-AB32-80C09DD0D8F1}"/>
</file>

<file path=customXml/itemProps2.xml><?xml version="1.0" encoding="utf-8"?>
<ds:datastoreItem xmlns:ds="http://schemas.openxmlformats.org/officeDocument/2006/customXml" ds:itemID="{8C48CB8A-335B-4BFC-BDE6-370989BF347B}"/>
</file>

<file path=customXml/itemProps3.xml><?xml version="1.0" encoding="utf-8"?>
<ds:datastoreItem xmlns:ds="http://schemas.openxmlformats.org/officeDocument/2006/customXml" ds:itemID="{D6E06C6B-183C-4A1E-B989-DFC62950120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Medieval Events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Medieval Events</dc:title>
  <dc:creator>Amelia Price</dc:creator>
  <cp:lastModifiedBy>Amelia Price</cp:lastModifiedBy>
  <cp:revision>1</cp:revision>
  <dcterms:created xsi:type="dcterms:W3CDTF">2022-06-04T15:06:44Z</dcterms:created>
  <dcterms:modified xsi:type="dcterms:W3CDTF">2022-06-04T15:07:10Z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