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5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56BEB74-C749-4A6C-BAF3-775DBA8D13D9}" type="datetimeFigureOut">
              <a:rPr lang="en-GB" smtClean="0"/>
              <a:t>04/06/2022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630E31-61D9-47B5-9566-6428FECD23A5}" type="slidenum">
              <a:rPr lang="en-GB" smtClean="0"/>
              <a:t>‹#›</a:t>
            </a:fld>
            <a:endParaRPr lang="en-GB"/>
          </a:p>
        </p:txBody>
      </p:sp>
    </p:spTree>
    <p:extLst>
      <p:ext uri="{BB962C8B-B14F-4D97-AF65-F5344CB8AC3E}">
        <p14:creationId xmlns:p14="http://schemas.microsoft.com/office/powerpoint/2010/main" val="405750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56BEB74-C749-4A6C-BAF3-775DBA8D13D9}" type="datetimeFigureOut">
              <a:rPr lang="en-GB" smtClean="0"/>
              <a:t>04/06/2022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630E31-61D9-47B5-9566-6428FECD23A5}" type="slidenum">
              <a:rPr lang="en-GB" smtClean="0"/>
              <a:t>‹#›</a:t>
            </a:fld>
            <a:endParaRPr lang="en-GB"/>
          </a:p>
        </p:txBody>
      </p:sp>
    </p:spTree>
    <p:extLst>
      <p:ext uri="{BB962C8B-B14F-4D97-AF65-F5344CB8AC3E}">
        <p14:creationId xmlns:p14="http://schemas.microsoft.com/office/powerpoint/2010/main" val="4206408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56BEB74-C749-4A6C-BAF3-775DBA8D13D9}" type="datetimeFigureOut">
              <a:rPr lang="en-GB" smtClean="0"/>
              <a:t>04/06/2022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630E31-61D9-47B5-9566-6428FECD23A5}" type="slidenum">
              <a:rPr lang="en-GB" smtClean="0"/>
              <a:t>‹#›</a:t>
            </a:fld>
            <a:endParaRPr lang="en-GB"/>
          </a:p>
        </p:txBody>
      </p:sp>
    </p:spTree>
    <p:extLst>
      <p:ext uri="{BB962C8B-B14F-4D97-AF65-F5344CB8AC3E}">
        <p14:creationId xmlns:p14="http://schemas.microsoft.com/office/powerpoint/2010/main" val="2140008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56BEB74-C749-4A6C-BAF3-775DBA8D13D9}" type="datetimeFigureOut">
              <a:rPr lang="en-GB" smtClean="0"/>
              <a:t>04/06/2022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630E31-61D9-47B5-9566-6428FECD23A5}" type="slidenum">
              <a:rPr lang="en-GB" smtClean="0"/>
              <a:t>‹#›</a:t>
            </a:fld>
            <a:endParaRPr lang="en-GB"/>
          </a:p>
        </p:txBody>
      </p:sp>
    </p:spTree>
    <p:extLst>
      <p:ext uri="{BB962C8B-B14F-4D97-AF65-F5344CB8AC3E}">
        <p14:creationId xmlns:p14="http://schemas.microsoft.com/office/powerpoint/2010/main" val="4285630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56BEB74-C749-4A6C-BAF3-775DBA8D13D9}" type="datetimeFigureOut">
              <a:rPr lang="en-GB" smtClean="0"/>
              <a:t>04/06/2022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630E31-61D9-47B5-9566-6428FECD23A5}" type="slidenum">
              <a:rPr lang="en-GB" smtClean="0"/>
              <a:t>‹#›</a:t>
            </a:fld>
            <a:endParaRPr lang="en-GB"/>
          </a:p>
        </p:txBody>
      </p:sp>
    </p:spTree>
    <p:extLst>
      <p:ext uri="{BB962C8B-B14F-4D97-AF65-F5344CB8AC3E}">
        <p14:creationId xmlns:p14="http://schemas.microsoft.com/office/powerpoint/2010/main" val="3718722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56BEB74-C749-4A6C-BAF3-775DBA8D13D9}" type="datetimeFigureOut">
              <a:rPr lang="en-GB" smtClean="0"/>
              <a:t>04/06/2022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9630E31-61D9-47B5-9566-6428FECD23A5}" type="slidenum">
              <a:rPr lang="en-GB" smtClean="0"/>
              <a:t>‹#›</a:t>
            </a:fld>
            <a:endParaRPr lang="en-GB"/>
          </a:p>
        </p:txBody>
      </p:sp>
    </p:spTree>
    <p:extLst>
      <p:ext uri="{BB962C8B-B14F-4D97-AF65-F5344CB8AC3E}">
        <p14:creationId xmlns:p14="http://schemas.microsoft.com/office/powerpoint/2010/main" val="42545791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56BEB74-C749-4A6C-BAF3-775DBA8D13D9}" type="datetimeFigureOut">
              <a:rPr lang="en-GB" smtClean="0"/>
              <a:t>04/06/2022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9630E31-61D9-47B5-9566-6428FECD23A5}" type="slidenum">
              <a:rPr lang="en-GB" smtClean="0"/>
              <a:t>‹#›</a:t>
            </a:fld>
            <a:endParaRPr lang="en-GB"/>
          </a:p>
        </p:txBody>
      </p:sp>
    </p:spTree>
    <p:extLst>
      <p:ext uri="{BB962C8B-B14F-4D97-AF65-F5344CB8AC3E}">
        <p14:creationId xmlns:p14="http://schemas.microsoft.com/office/powerpoint/2010/main" val="1145448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56BEB74-C749-4A6C-BAF3-775DBA8D13D9}" type="datetimeFigureOut">
              <a:rPr lang="en-GB" smtClean="0"/>
              <a:t>04/06/2022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9630E31-61D9-47B5-9566-6428FECD23A5}" type="slidenum">
              <a:rPr lang="en-GB" smtClean="0"/>
              <a:t>‹#›</a:t>
            </a:fld>
            <a:endParaRPr lang="en-GB"/>
          </a:p>
        </p:txBody>
      </p:sp>
    </p:spTree>
    <p:extLst>
      <p:ext uri="{BB962C8B-B14F-4D97-AF65-F5344CB8AC3E}">
        <p14:creationId xmlns:p14="http://schemas.microsoft.com/office/powerpoint/2010/main" val="3085431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6BEB74-C749-4A6C-BAF3-775DBA8D13D9}" type="datetimeFigureOut">
              <a:rPr lang="en-GB" smtClean="0"/>
              <a:t>04/06/2022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9630E31-61D9-47B5-9566-6428FECD23A5}" type="slidenum">
              <a:rPr lang="en-GB" smtClean="0"/>
              <a:t>‹#›</a:t>
            </a:fld>
            <a:endParaRPr lang="en-GB"/>
          </a:p>
        </p:txBody>
      </p:sp>
    </p:spTree>
    <p:extLst>
      <p:ext uri="{BB962C8B-B14F-4D97-AF65-F5344CB8AC3E}">
        <p14:creationId xmlns:p14="http://schemas.microsoft.com/office/powerpoint/2010/main" val="1389191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56BEB74-C749-4A6C-BAF3-775DBA8D13D9}" type="datetimeFigureOut">
              <a:rPr lang="en-GB" smtClean="0"/>
              <a:t>04/06/2022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9630E31-61D9-47B5-9566-6428FECD23A5}" type="slidenum">
              <a:rPr lang="en-GB" smtClean="0"/>
              <a:t>‹#›</a:t>
            </a:fld>
            <a:endParaRPr lang="en-GB"/>
          </a:p>
        </p:txBody>
      </p:sp>
    </p:spTree>
    <p:extLst>
      <p:ext uri="{BB962C8B-B14F-4D97-AF65-F5344CB8AC3E}">
        <p14:creationId xmlns:p14="http://schemas.microsoft.com/office/powerpoint/2010/main" val="1367473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56BEB74-C749-4A6C-BAF3-775DBA8D13D9}" type="datetimeFigureOut">
              <a:rPr lang="en-GB" smtClean="0"/>
              <a:t>04/06/2022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9630E31-61D9-47B5-9566-6428FECD23A5}" type="slidenum">
              <a:rPr lang="en-GB" smtClean="0"/>
              <a:t>‹#›</a:t>
            </a:fld>
            <a:endParaRPr lang="en-GB"/>
          </a:p>
        </p:txBody>
      </p:sp>
    </p:spTree>
    <p:extLst>
      <p:ext uri="{BB962C8B-B14F-4D97-AF65-F5344CB8AC3E}">
        <p14:creationId xmlns:p14="http://schemas.microsoft.com/office/powerpoint/2010/main" val="3003596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6BEB74-C749-4A6C-BAF3-775DBA8D13D9}" type="datetimeFigureOut">
              <a:rPr lang="en-GB" smtClean="0"/>
              <a:t>04/06/2022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630E31-61D9-47B5-9566-6428FECD23A5}" type="slidenum">
              <a:rPr lang="en-GB" smtClean="0"/>
              <a:t>‹#›</a:t>
            </a:fld>
            <a:endParaRPr lang="en-GB"/>
          </a:p>
        </p:txBody>
      </p:sp>
    </p:spTree>
    <p:extLst>
      <p:ext uri="{BB962C8B-B14F-4D97-AF65-F5344CB8AC3E}">
        <p14:creationId xmlns:p14="http://schemas.microsoft.com/office/powerpoint/2010/main" val="20295217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AC3A0-6E1E-4778-BD59-2AC5D0A38FED}"/>
              </a:ext>
            </a:extLst>
          </p:cNvPr>
          <p:cNvSpPr>
            <a:spLocks noGrp="1"/>
          </p:cNvSpPr>
          <p:nvPr>
            <p:ph type="title"/>
          </p:nvPr>
        </p:nvSpPr>
        <p:spPr>
          <a:xfrm>
            <a:off x="689048" y="138279"/>
            <a:ext cx="10515600" cy="324329"/>
          </a:xfrm>
        </p:spPr>
        <p:txBody>
          <a:bodyPr>
            <a:noAutofit/>
          </a:bodyPr>
          <a:lstStyle/>
          <a:p>
            <a:pPr algn="ctr"/>
            <a:r>
              <a:rPr lang="en-US" sz="2400" b="1" u="sng" dirty="0" smtClean="0">
                <a:latin typeface="Century Gothic" panose="020B0502020202020204" pitchFamily="34" charset="0"/>
              </a:rPr>
              <a:t>Ming China</a:t>
            </a:r>
            <a:endParaRPr lang="en-GB" sz="2400" b="1" u="sng" dirty="0">
              <a:latin typeface="Century Gothic" panose="020B0502020202020204" pitchFamily="34" charset="0"/>
            </a:endParaRPr>
          </a:p>
        </p:txBody>
      </p:sp>
      <p:graphicFrame>
        <p:nvGraphicFramePr>
          <p:cNvPr id="5" name="Table 4">
            <a:extLst>
              <a:ext uri="{FF2B5EF4-FFF2-40B4-BE49-F238E27FC236}">
                <a16:creationId xmlns:a16="http://schemas.microsoft.com/office/drawing/2014/main" id="{562B07C3-7B41-4A81-ACDA-282B6F262857}"/>
              </a:ext>
            </a:extLst>
          </p:cNvPr>
          <p:cNvGraphicFramePr>
            <a:graphicFrameLocks noGrp="1"/>
          </p:cNvGraphicFramePr>
          <p:nvPr>
            <p:extLst>
              <p:ext uri="{D42A27DB-BD31-4B8C-83A1-F6EECF244321}">
                <p14:modId xmlns:p14="http://schemas.microsoft.com/office/powerpoint/2010/main" val="4184583095"/>
              </p:ext>
            </p:extLst>
          </p:nvPr>
        </p:nvGraphicFramePr>
        <p:xfrm>
          <a:off x="53128" y="636781"/>
          <a:ext cx="3648229" cy="4791966"/>
        </p:xfrm>
        <a:graphic>
          <a:graphicData uri="http://schemas.openxmlformats.org/drawingml/2006/table">
            <a:tbl>
              <a:tblPr firstRow="1" bandRow="1">
                <a:tableStyleId>{68D230F3-CF80-4859-8CE7-A43EE81993B5}</a:tableStyleId>
              </a:tblPr>
              <a:tblGrid>
                <a:gridCol w="1292035">
                  <a:extLst>
                    <a:ext uri="{9D8B030D-6E8A-4147-A177-3AD203B41FA5}">
                      <a16:colId xmlns:a16="http://schemas.microsoft.com/office/drawing/2014/main" val="3701124845"/>
                    </a:ext>
                  </a:extLst>
                </a:gridCol>
                <a:gridCol w="2356194">
                  <a:extLst>
                    <a:ext uri="{9D8B030D-6E8A-4147-A177-3AD203B41FA5}">
                      <a16:colId xmlns:a16="http://schemas.microsoft.com/office/drawing/2014/main" val="509528561"/>
                    </a:ext>
                  </a:extLst>
                </a:gridCol>
              </a:tblGrid>
              <a:tr h="303552">
                <a:tc gridSpan="2">
                  <a:txBody>
                    <a:bodyPr/>
                    <a:lstStyle/>
                    <a:p>
                      <a:pPr algn="ctr"/>
                      <a:r>
                        <a:rPr lang="en-GB" sz="1600" dirty="0">
                          <a:effectLst>
                            <a:outerShdw blurRad="38100" dist="38100" dir="2700000" algn="tl">
                              <a:srgbClr val="000000">
                                <a:alpha val="43137"/>
                              </a:srgbClr>
                            </a:outerShdw>
                          </a:effectLst>
                          <a:latin typeface="Century Gothic" panose="020B0502020202020204" pitchFamily="34" charset="0"/>
                        </a:rPr>
                        <a:t>Important words</a:t>
                      </a:r>
                    </a:p>
                  </a:txBody>
                  <a:tcPr/>
                </a:tc>
                <a:tc hMerge="1">
                  <a:txBody>
                    <a:bodyPr/>
                    <a:lstStyle/>
                    <a:p>
                      <a:pPr algn="ctr"/>
                      <a:endParaRPr lang="en-GB" sz="2000"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3974681165"/>
                  </a:ext>
                </a:extLst>
              </a:tr>
              <a:tr h="841668">
                <a:tc>
                  <a:txBody>
                    <a:bodyPr/>
                    <a:lstStyle/>
                    <a:p>
                      <a:r>
                        <a:rPr lang="en-US" sz="1100" b="1" dirty="0" smtClean="0">
                          <a:latin typeface="Century Gothic" panose="020B0502020202020204" pitchFamily="34" charset="0"/>
                        </a:rPr>
                        <a:t>Dynasty</a:t>
                      </a:r>
                    </a:p>
                    <a:p>
                      <a:endParaRPr lang="en-GB" sz="1100" b="1" dirty="0">
                        <a:latin typeface="Century Gothic" panose="020B0502020202020204" pitchFamily="34" charset="0"/>
                      </a:endParaRPr>
                    </a:p>
                  </a:txBody>
                  <a:tcPr/>
                </a:tc>
                <a:tc>
                  <a:txBody>
                    <a:bodyPr/>
                    <a:lstStyle/>
                    <a:p>
                      <a:r>
                        <a:rPr lang="en-US" sz="1100" dirty="0" smtClean="0">
                          <a:latin typeface="Century Gothic" panose="020B0502020202020204" pitchFamily="34" charset="0"/>
                        </a:rPr>
                        <a:t>A series of rulers or leaders who are all from the same family, or a period when a country is ruled by them.</a:t>
                      </a:r>
                    </a:p>
                    <a:p>
                      <a:endParaRPr lang="en-GB" sz="1100" dirty="0">
                        <a:latin typeface="Century Gothic" panose="020B0502020202020204" pitchFamily="34" charset="0"/>
                      </a:endParaRPr>
                    </a:p>
                  </a:txBody>
                  <a:tcPr/>
                </a:tc>
                <a:extLst>
                  <a:ext uri="{0D108BD9-81ED-4DB2-BD59-A6C34878D82A}">
                    <a16:rowId xmlns:a16="http://schemas.microsoft.com/office/drawing/2014/main" val="169249122"/>
                  </a:ext>
                </a:extLst>
              </a:tr>
              <a:tr h="993444">
                <a:tc>
                  <a:txBody>
                    <a:bodyPr/>
                    <a:lstStyle/>
                    <a:p>
                      <a:r>
                        <a:rPr lang="en-US" sz="1100" b="1" dirty="0" smtClean="0">
                          <a:latin typeface="Century Gothic" panose="020B0502020202020204" pitchFamily="34" charset="0"/>
                        </a:rPr>
                        <a:t>Emperor</a:t>
                      </a:r>
                      <a:r>
                        <a:rPr lang="en-US" sz="1100" b="1" baseline="0" dirty="0" smtClean="0">
                          <a:latin typeface="Century Gothic" panose="020B0502020202020204" pitchFamily="34" charset="0"/>
                        </a:rPr>
                        <a:t> </a:t>
                      </a:r>
                      <a:endParaRPr lang="en-GB" sz="1100" b="1" dirty="0">
                        <a:latin typeface="Century Gothic" panose="020B0502020202020204" pitchFamily="34" charset="0"/>
                      </a:endParaRPr>
                    </a:p>
                  </a:txBody>
                  <a:tcPr/>
                </a:tc>
                <a:tc>
                  <a:txBody>
                    <a:bodyPr/>
                    <a:lstStyle/>
                    <a:p>
                      <a:r>
                        <a:rPr lang="en-US" sz="1100" dirty="0" smtClean="0">
                          <a:latin typeface="Century Gothic" panose="020B0502020202020204" pitchFamily="34" charset="0"/>
                        </a:rPr>
                        <a:t>The Emperor was the most powerful and respected in society. He had total control, and the Mandate from Heaven.</a:t>
                      </a:r>
                    </a:p>
                    <a:p>
                      <a:endParaRPr lang="en-GB" sz="1100" dirty="0">
                        <a:latin typeface="Century Gothic" panose="020B0502020202020204" pitchFamily="34" charset="0"/>
                      </a:endParaRPr>
                    </a:p>
                  </a:txBody>
                  <a:tcPr/>
                </a:tc>
                <a:extLst>
                  <a:ext uri="{0D108BD9-81ED-4DB2-BD59-A6C34878D82A}">
                    <a16:rowId xmlns:a16="http://schemas.microsoft.com/office/drawing/2014/main" val="304025513"/>
                  </a:ext>
                </a:extLst>
              </a:tr>
              <a:tr h="689892">
                <a:tc>
                  <a:txBody>
                    <a:bodyPr/>
                    <a:lstStyle/>
                    <a:p>
                      <a:r>
                        <a:rPr lang="en-US" sz="1100" b="1" dirty="0" smtClean="0">
                          <a:latin typeface="Century Gothic" panose="020B0502020202020204" pitchFamily="34" charset="0"/>
                        </a:rPr>
                        <a:t>The Shi</a:t>
                      </a:r>
                      <a:endParaRPr lang="en-GB" sz="1100" b="1" dirty="0">
                        <a:latin typeface="Century Gothic" panose="020B0502020202020204" pitchFamily="34" charset="0"/>
                      </a:endParaRPr>
                    </a:p>
                  </a:txBody>
                  <a:tcPr/>
                </a:tc>
                <a:tc>
                  <a:txBody>
                    <a:bodyPr/>
                    <a:lstStyle/>
                    <a:p>
                      <a:r>
                        <a:rPr lang="en-US" sz="1100" dirty="0" smtClean="0">
                          <a:latin typeface="Century Gothic" panose="020B0502020202020204" pitchFamily="34" charset="0"/>
                        </a:rPr>
                        <a:t>The Shi were a group of civil servants who helped run the country. </a:t>
                      </a:r>
                    </a:p>
                    <a:p>
                      <a:endParaRPr lang="en-GB" sz="1100" dirty="0">
                        <a:latin typeface="Century Gothic" panose="020B0502020202020204" pitchFamily="34" charset="0"/>
                      </a:endParaRPr>
                    </a:p>
                  </a:txBody>
                  <a:tcPr/>
                </a:tc>
                <a:extLst>
                  <a:ext uri="{0D108BD9-81ED-4DB2-BD59-A6C34878D82A}">
                    <a16:rowId xmlns:a16="http://schemas.microsoft.com/office/drawing/2014/main" val="3875164640"/>
                  </a:ext>
                </a:extLst>
              </a:tr>
              <a:tr h="582882">
                <a:tc>
                  <a:txBody>
                    <a:bodyPr/>
                    <a:lstStyle/>
                    <a:p>
                      <a:r>
                        <a:rPr lang="en-US" sz="1100" b="1" dirty="0" smtClean="0">
                          <a:latin typeface="Century Gothic" panose="020B0502020202020204" pitchFamily="34" charset="0"/>
                        </a:rPr>
                        <a:t>The Gong</a:t>
                      </a:r>
                      <a:endParaRPr lang="en-GB" sz="1100" b="1" dirty="0">
                        <a:latin typeface="Century Gothic" panose="020B0502020202020204" pitchFamily="34" charset="0"/>
                      </a:endParaRPr>
                    </a:p>
                  </a:txBody>
                  <a:tcPr/>
                </a:tc>
                <a:tc>
                  <a:txBody>
                    <a:bodyPr/>
                    <a:lstStyle/>
                    <a:p>
                      <a:r>
                        <a:rPr lang="en-US" sz="1100" dirty="0" smtClean="0">
                          <a:solidFill>
                            <a:schemeClr val="dk1"/>
                          </a:solidFill>
                          <a:latin typeface="Century Gothic" panose="020B0502020202020204" pitchFamily="34" charset="0"/>
                          <a:ea typeface="Aharoni"/>
                          <a:cs typeface="Aharoni"/>
                          <a:sym typeface="Aharoni"/>
                        </a:rPr>
                        <a:t>The Gong made craft/goods for daily use. </a:t>
                      </a:r>
                      <a:endParaRPr lang="en-GB" sz="1100" dirty="0">
                        <a:latin typeface="Century Gothic" panose="020B0502020202020204" pitchFamily="34" charset="0"/>
                      </a:endParaRPr>
                    </a:p>
                  </a:txBody>
                  <a:tcPr/>
                </a:tc>
                <a:extLst>
                  <a:ext uri="{0D108BD9-81ED-4DB2-BD59-A6C34878D82A}">
                    <a16:rowId xmlns:a16="http://schemas.microsoft.com/office/drawing/2014/main" val="4037698320"/>
                  </a:ext>
                </a:extLst>
              </a:tr>
              <a:tr h="538116">
                <a:tc>
                  <a:txBody>
                    <a:bodyPr/>
                    <a:lstStyle/>
                    <a:p>
                      <a:r>
                        <a:rPr lang="en-US" sz="1100" b="1" dirty="0" smtClean="0">
                          <a:latin typeface="Century Gothic" panose="020B0502020202020204" pitchFamily="34" charset="0"/>
                        </a:rPr>
                        <a:t>The </a:t>
                      </a:r>
                      <a:r>
                        <a:rPr lang="en-US" sz="1100" b="1" dirty="0" err="1" smtClean="0">
                          <a:latin typeface="Century Gothic" panose="020B0502020202020204" pitchFamily="34" charset="0"/>
                        </a:rPr>
                        <a:t>Nong</a:t>
                      </a:r>
                      <a:endParaRPr lang="en-GB" sz="1100" b="1" dirty="0">
                        <a:latin typeface="Century Gothic" panose="020B0502020202020204" pitchFamily="34" charset="0"/>
                      </a:endParaRPr>
                    </a:p>
                  </a:txBody>
                  <a:tcPr/>
                </a:tc>
                <a:tc>
                  <a:txBody>
                    <a:bodyPr/>
                    <a:lstStyle/>
                    <a:p>
                      <a:r>
                        <a:rPr lang="en-US" sz="1100" dirty="0" smtClean="0">
                          <a:latin typeface="Century Gothic" panose="020B0502020202020204" pitchFamily="34" charset="0"/>
                        </a:rPr>
                        <a:t>The </a:t>
                      </a:r>
                      <a:r>
                        <a:rPr lang="en-US" sz="1100" dirty="0" err="1" smtClean="0">
                          <a:latin typeface="Century Gothic" panose="020B0502020202020204" pitchFamily="34" charset="0"/>
                        </a:rPr>
                        <a:t>Nong</a:t>
                      </a:r>
                      <a:r>
                        <a:rPr lang="en-US" sz="1100" dirty="0" smtClean="0">
                          <a:latin typeface="Century Gothic" panose="020B0502020202020204" pitchFamily="34" charset="0"/>
                        </a:rPr>
                        <a:t> were the peasant farmers</a:t>
                      </a:r>
                    </a:p>
                    <a:p>
                      <a:endParaRPr lang="en-GB" sz="1100" dirty="0">
                        <a:latin typeface="Century Gothic" panose="020B0502020202020204" pitchFamily="34" charset="0"/>
                      </a:endParaRPr>
                    </a:p>
                  </a:txBody>
                  <a:tcPr/>
                </a:tc>
                <a:extLst>
                  <a:ext uri="{0D108BD9-81ED-4DB2-BD59-A6C34878D82A}">
                    <a16:rowId xmlns:a16="http://schemas.microsoft.com/office/drawing/2014/main" val="129686977"/>
                  </a:ext>
                </a:extLst>
              </a:tr>
              <a:tr h="538116">
                <a:tc>
                  <a:txBody>
                    <a:bodyPr/>
                    <a:lstStyle/>
                    <a:p>
                      <a:r>
                        <a:rPr lang="en-US" sz="1100" b="1" dirty="0" smtClean="0">
                          <a:latin typeface="Century Gothic" panose="020B0502020202020204" pitchFamily="34" charset="0"/>
                        </a:rPr>
                        <a:t>The Shang</a:t>
                      </a:r>
                      <a:endParaRPr lang="en-GB" sz="1100" b="1" dirty="0">
                        <a:latin typeface="Century Gothic" panose="020B0502020202020204" pitchFamily="34" charset="0"/>
                      </a:endParaRPr>
                    </a:p>
                  </a:txBody>
                  <a:tcPr/>
                </a:tc>
                <a:tc>
                  <a:txBody>
                    <a:bodyPr/>
                    <a:lstStyle/>
                    <a:p>
                      <a:r>
                        <a:rPr lang="en-US" sz="1100" dirty="0" smtClean="0">
                          <a:solidFill>
                            <a:schemeClr val="dk1"/>
                          </a:solidFill>
                          <a:latin typeface="Century Gothic" panose="020B0502020202020204" pitchFamily="34" charset="0"/>
                          <a:ea typeface="Aharoni"/>
                          <a:cs typeface="Aharoni"/>
                          <a:sym typeface="Aharoni"/>
                        </a:rPr>
                        <a:t>The Shang were the merchants and traders</a:t>
                      </a:r>
                      <a:endParaRPr lang="en-US" sz="1100" dirty="0" smtClean="0">
                        <a:latin typeface="Century Gothic" panose="020B0502020202020204" pitchFamily="34" charset="0"/>
                      </a:endParaRPr>
                    </a:p>
                    <a:p>
                      <a:endParaRPr lang="en-GB" sz="1100" dirty="0">
                        <a:latin typeface="Century Gothic" panose="020B0502020202020204" pitchFamily="34" charset="0"/>
                      </a:endParaRPr>
                    </a:p>
                  </a:txBody>
                  <a:tcPr/>
                </a:tc>
                <a:extLst>
                  <a:ext uri="{0D108BD9-81ED-4DB2-BD59-A6C34878D82A}">
                    <a16:rowId xmlns:a16="http://schemas.microsoft.com/office/drawing/2014/main" val="826581559"/>
                  </a:ext>
                </a:extLst>
              </a:tr>
            </a:tbl>
          </a:graphicData>
        </a:graphic>
      </p:graphicFrame>
      <p:graphicFrame>
        <p:nvGraphicFramePr>
          <p:cNvPr id="7" name="Table 5">
            <a:extLst>
              <a:ext uri="{FF2B5EF4-FFF2-40B4-BE49-F238E27FC236}">
                <a16:creationId xmlns:a16="http://schemas.microsoft.com/office/drawing/2014/main" id="{C4DF222A-F8D5-4303-9FF9-2FE20F5A6BE4}"/>
              </a:ext>
            </a:extLst>
          </p:cNvPr>
          <p:cNvGraphicFramePr>
            <a:graphicFrameLocks noGrp="1"/>
          </p:cNvGraphicFramePr>
          <p:nvPr>
            <p:extLst>
              <p:ext uri="{D42A27DB-BD31-4B8C-83A1-F6EECF244321}">
                <p14:modId xmlns:p14="http://schemas.microsoft.com/office/powerpoint/2010/main" val="2982864331"/>
              </p:ext>
            </p:extLst>
          </p:nvPr>
        </p:nvGraphicFramePr>
        <p:xfrm>
          <a:off x="7448550" y="612296"/>
          <a:ext cx="4656390" cy="4845529"/>
        </p:xfrm>
        <a:graphic>
          <a:graphicData uri="http://schemas.openxmlformats.org/drawingml/2006/table">
            <a:tbl>
              <a:tblPr firstRow="1" bandRow="1">
                <a:tableStyleId>{D27102A9-8310-4765-A935-A1911B00CA55}</a:tableStyleId>
              </a:tblPr>
              <a:tblGrid>
                <a:gridCol w="1383761">
                  <a:extLst>
                    <a:ext uri="{9D8B030D-6E8A-4147-A177-3AD203B41FA5}">
                      <a16:colId xmlns:a16="http://schemas.microsoft.com/office/drawing/2014/main" val="1311848027"/>
                    </a:ext>
                  </a:extLst>
                </a:gridCol>
                <a:gridCol w="3272629">
                  <a:extLst>
                    <a:ext uri="{9D8B030D-6E8A-4147-A177-3AD203B41FA5}">
                      <a16:colId xmlns:a16="http://schemas.microsoft.com/office/drawing/2014/main" val="3619902753"/>
                    </a:ext>
                  </a:extLst>
                </a:gridCol>
              </a:tblGrid>
              <a:tr h="340350">
                <a:tc gridSpan="2">
                  <a:txBody>
                    <a:bodyPr/>
                    <a:lstStyle/>
                    <a:p>
                      <a:pPr algn="ctr"/>
                      <a:r>
                        <a:rPr lang="en-GB" sz="1600" dirty="0">
                          <a:effectLst>
                            <a:outerShdw blurRad="38100" dist="38100" dir="2700000" algn="tl">
                              <a:srgbClr val="000000">
                                <a:alpha val="43137"/>
                              </a:srgbClr>
                            </a:outerShdw>
                          </a:effectLst>
                          <a:latin typeface="Century Gothic" panose="020B0502020202020204" pitchFamily="34" charset="0"/>
                        </a:rPr>
                        <a:t>Important ideas/information</a:t>
                      </a:r>
                    </a:p>
                  </a:txBody>
                  <a:tcPr/>
                </a:tc>
                <a:tc hMerge="1">
                  <a:txBody>
                    <a:bodyPr/>
                    <a:lstStyle/>
                    <a:p>
                      <a:pPr algn="ctr"/>
                      <a:endParaRPr lang="en-GB"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1391572189"/>
                  </a:ext>
                </a:extLst>
              </a:tr>
              <a:tr h="835405">
                <a:tc>
                  <a:txBody>
                    <a:bodyPr/>
                    <a:lstStyle/>
                    <a:p>
                      <a:r>
                        <a:rPr lang="en-GB" sz="1400" b="1" dirty="0" smtClean="0">
                          <a:latin typeface="Century Gothic" panose="020B0502020202020204" pitchFamily="34" charset="0"/>
                        </a:rPr>
                        <a:t>Mandate</a:t>
                      </a:r>
                      <a:r>
                        <a:rPr lang="en-GB" sz="1400" b="1" baseline="0" dirty="0" smtClean="0">
                          <a:latin typeface="Century Gothic" panose="020B0502020202020204" pitchFamily="34" charset="0"/>
                        </a:rPr>
                        <a:t> from Heaven</a:t>
                      </a:r>
                      <a:endParaRPr lang="en-GB" sz="1400" b="1" dirty="0">
                        <a:latin typeface="Century Gothic" panose="020B0502020202020204" pitchFamily="34" charset="0"/>
                      </a:endParaRPr>
                    </a:p>
                  </a:txBody>
                  <a:tcPr/>
                </a:tc>
                <a:tc>
                  <a:txBody>
                    <a:bodyPr/>
                    <a:lstStyle/>
                    <a:p>
                      <a:r>
                        <a:rPr lang="en-US" sz="1200" dirty="0" smtClean="0">
                          <a:latin typeface="Century Gothic" panose="020B0502020202020204" pitchFamily="34" charset="0"/>
                        </a:rPr>
                        <a:t>the Mandate of Heaven was the belief that the Chinese emperor had a divine right to rule given him by the god or divine force known as Heaven</a:t>
                      </a:r>
                      <a:endParaRPr lang="en-GB" sz="1200" dirty="0">
                        <a:latin typeface="Century Gothic" panose="020B0502020202020204" pitchFamily="34" charset="0"/>
                      </a:endParaRPr>
                    </a:p>
                  </a:txBody>
                  <a:tcPr/>
                </a:tc>
                <a:extLst>
                  <a:ext uri="{0D108BD9-81ED-4DB2-BD59-A6C34878D82A}">
                    <a16:rowId xmlns:a16="http://schemas.microsoft.com/office/drawing/2014/main" val="3288204348"/>
                  </a:ext>
                </a:extLst>
              </a:tr>
              <a:tr h="1644867">
                <a:tc>
                  <a:txBody>
                    <a:bodyPr/>
                    <a:lstStyle/>
                    <a:p>
                      <a:r>
                        <a:rPr lang="en-US" sz="1400" b="1" dirty="0" smtClean="0">
                          <a:latin typeface="Century Gothic" panose="020B0502020202020204" pitchFamily="34" charset="0"/>
                        </a:rPr>
                        <a:t>Confucianism</a:t>
                      </a:r>
                      <a:r>
                        <a:rPr lang="en-US" sz="1400" b="1" baseline="0" dirty="0" smtClean="0">
                          <a:latin typeface="Century Gothic" panose="020B0502020202020204" pitchFamily="34" charset="0"/>
                        </a:rPr>
                        <a:t> </a:t>
                      </a:r>
                      <a:endParaRPr lang="en-GB" sz="1400" b="1" dirty="0">
                        <a:latin typeface="Century Gothic" panose="020B0502020202020204" pitchFamily="34" charset="0"/>
                      </a:endParaRPr>
                    </a:p>
                  </a:txBody>
                  <a:tcPr/>
                </a:tc>
                <a:tc>
                  <a:txBody>
                    <a:bodyPr/>
                    <a:lstStyle/>
                    <a:p>
                      <a:r>
                        <a:rPr lang="en-US" sz="1200" dirty="0" smtClean="0">
                          <a:latin typeface="Century Gothic" panose="020B0502020202020204" pitchFamily="34" charset="0"/>
                        </a:rPr>
                        <a:t>Confucianism is the system of beliefs taught by Confucius. Confucius was born in the state of Lu in northeast China in the 6th century BC.</a:t>
                      </a:r>
                    </a:p>
                    <a:p>
                      <a:r>
                        <a:rPr lang="en-US" sz="1200" dirty="0" smtClean="0">
                          <a:latin typeface="Century Gothic" panose="020B0502020202020204" pitchFamily="34" charset="0"/>
                        </a:rPr>
                        <a:t>He taught people how they should behave towards each other which is why Confucianism is considered a way of life for many rather than a religion</a:t>
                      </a:r>
                      <a:r>
                        <a:rPr lang="en-US" sz="1200" dirty="0" smtClean="0">
                          <a:latin typeface="Century Gothic" panose="020B0502020202020204" pitchFamily="34" charset="0"/>
                        </a:rPr>
                        <a:t>.</a:t>
                      </a:r>
                      <a:endParaRPr lang="en-US" sz="1200" dirty="0" smtClean="0">
                        <a:latin typeface="Century Gothic" panose="020B0502020202020204" pitchFamily="34" charset="0"/>
                      </a:endParaRPr>
                    </a:p>
                  </a:txBody>
                  <a:tcPr/>
                </a:tc>
                <a:extLst>
                  <a:ext uri="{0D108BD9-81ED-4DB2-BD59-A6C34878D82A}">
                    <a16:rowId xmlns:a16="http://schemas.microsoft.com/office/drawing/2014/main" val="2212131541"/>
                  </a:ext>
                </a:extLst>
              </a:tr>
              <a:tr h="2024907">
                <a:tc>
                  <a:txBody>
                    <a:bodyPr/>
                    <a:lstStyle/>
                    <a:p>
                      <a:r>
                        <a:rPr lang="en-GB" sz="1400" b="1" dirty="0" smtClean="0">
                          <a:latin typeface="Century Gothic" panose="020B0502020202020204" pitchFamily="34" charset="0"/>
                        </a:rPr>
                        <a:t>Forbidden</a:t>
                      </a:r>
                      <a:r>
                        <a:rPr lang="en-GB" sz="1400" b="1" baseline="0" dirty="0" smtClean="0">
                          <a:latin typeface="Century Gothic" panose="020B0502020202020204" pitchFamily="34" charset="0"/>
                        </a:rPr>
                        <a:t> City</a:t>
                      </a:r>
                      <a:endParaRPr lang="en-GB" sz="1400" b="1" dirty="0">
                        <a:latin typeface="Century Gothic" panose="020B0502020202020204" pitchFamily="34" charset="0"/>
                      </a:endParaRPr>
                    </a:p>
                  </a:txBody>
                  <a:tcPr/>
                </a:tc>
                <a:tc>
                  <a:txBody>
                    <a:bodyPr/>
                    <a:lstStyle/>
                    <a:p>
                      <a:r>
                        <a:rPr lang="en-US" sz="1200" dirty="0" smtClean="0">
                          <a:latin typeface="Century Gothic" panose="020B0502020202020204" pitchFamily="34" charset="0"/>
                        </a:rPr>
                        <a:t>The forbidden city was the seat of government, it served as the home of the emperor for 500 years!</a:t>
                      </a:r>
                      <a:r>
                        <a:rPr lang="en-US" sz="1200" baseline="0" dirty="0" smtClean="0">
                          <a:latin typeface="Century Gothic" panose="020B0502020202020204" pitchFamily="34" charset="0"/>
                        </a:rPr>
                        <a:t> </a:t>
                      </a:r>
                      <a:r>
                        <a:rPr lang="en-US" sz="1200" dirty="0" smtClean="0">
                          <a:latin typeface="Century Gothic" panose="020B0502020202020204" pitchFamily="34" charset="0"/>
                        </a:rPr>
                        <a:t>It is in the capital city, Beijing.</a:t>
                      </a:r>
                    </a:p>
                    <a:p>
                      <a:r>
                        <a:rPr lang="en-US" sz="1200" dirty="0" smtClean="0">
                          <a:latin typeface="Century Gothic" panose="020B0502020202020204" pitchFamily="34" charset="0"/>
                        </a:rPr>
                        <a:t>It was built from 1406 to 1420 by the third emperor of the Ming dynasty, the </a:t>
                      </a:r>
                      <a:r>
                        <a:rPr lang="en-US" sz="1200" dirty="0" err="1" smtClean="0">
                          <a:latin typeface="Century Gothic" panose="020B0502020202020204" pitchFamily="34" charset="0"/>
                        </a:rPr>
                        <a:t>Yongle</a:t>
                      </a:r>
                      <a:r>
                        <a:rPr lang="en-US" sz="1200" dirty="0" smtClean="0">
                          <a:latin typeface="Century Gothic" panose="020B0502020202020204" pitchFamily="34" charset="0"/>
                        </a:rPr>
                        <a:t> Emperor.</a:t>
                      </a:r>
                    </a:p>
                    <a:p>
                      <a:r>
                        <a:rPr lang="en-US" sz="1200" dirty="0" smtClean="0">
                          <a:latin typeface="Century Gothic" panose="020B0502020202020204" pitchFamily="34" charset="0"/>
                        </a:rPr>
                        <a:t>It is called the Forbidden City because no one could enter or leave without the emperor’s permission</a:t>
                      </a:r>
                      <a:r>
                        <a:rPr lang="en-US" sz="1200" dirty="0" smtClean="0">
                          <a:latin typeface="Century Gothic" panose="020B0502020202020204" pitchFamily="34" charset="0"/>
                        </a:rPr>
                        <a:t>.</a:t>
                      </a:r>
                      <a:endParaRPr lang="en-US" sz="1200" dirty="0" smtClean="0">
                        <a:latin typeface="Century Gothic" panose="020B0502020202020204" pitchFamily="34" charset="0"/>
                      </a:endParaRPr>
                    </a:p>
                  </a:txBody>
                  <a:tcPr/>
                </a:tc>
                <a:extLst>
                  <a:ext uri="{0D108BD9-81ED-4DB2-BD59-A6C34878D82A}">
                    <a16:rowId xmlns:a16="http://schemas.microsoft.com/office/drawing/2014/main" val="387045562"/>
                  </a:ext>
                </a:extLst>
              </a:tr>
            </a:tbl>
          </a:graphicData>
        </a:graphic>
      </p:graphicFrame>
      <p:graphicFrame>
        <p:nvGraphicFramePr>
          <p:cNvPr id="3" name="Table 10">
            <a:extLst>
              <a:ext uri="{FF2B5EF4-FFF2-40B4-BE49-F238E27FC236}">
                <a16:creationId xmlns:a16="http://schemas.microsoft.com/office/drawing/2014/main" id="{616B29BD-1726-4DCC-A33F-26DE41175037}"/>
              </a:ext>
            </a:extLst>
          </p:cNvPr>
          <p:cNvGraphicFramePr>
            <a:graphicFrameLocks noGrp="1"/>
          </p:cNvGraphicFramePr>
          <p:nvPr>
            <p:extLst>
              <p:ext uri="{D42A27DB-BD31-4B8C-83A1-F6EECF244321}">
                <p14:modId xmlns:p14="http://schemas.microsoft.com/office/powerpoint/2010/main" val="10034672"/>
              </p:ext>
            </p:extLst>
          </p:nvPr>
        </p:nvGraphicFramePr>
        <p:xfrm>
          <a:off x="3815658" y="636784"/>
          <a:ext cx="3518591" cy="3163159"/>
        </p:xfrm>
        <a:graphic>
          <a:graphicData uri="http://schemas.openxmlformats.org/drawingml/2006/table">
            <a:tbl>
              <a:tblPr firstRow="1" bandRow="1">
                <a:tableStyleId>{5FD0F851-EC5A-4D38-B0AD-8093EC10F338}</a:tableStyleId>
              </a:tblPr>
              <a:tblGrid>
                <a:gridCol w="1061142">
                  <a:extLst>
                    <a:ext uri="{9D8B030D-6E8A-4147-A177-3AD203B41FA5}">
                      <a16:colId xmlns:a16="http://schemas.microsoft.com/office/drawing/2014/main" val="25301635"/>
                    </a:ext>
                  </a:extLst>
                </a:gridCol>
                <a:gridCol w="2457449">
                  <a:extLst>
                    <a:ext uri="{9D8B030D-6E8A-4147-A177-3AD203B41FA5}">
                      <a16:colId xmlns:a16="http://schemas.microsoft.com/office/drawing/2014/main" val="127267539"/>
                    </a:ext>
                  </a:extLst>
                </a:gridCol>
              </a:tblGrid>
              <a:tr h="323807">
                <a:tc gridSpan="2">
                  <a:txBody>
                    <a:bodyPr/>
                    <a:lstStyle/>
                    <a:p>
                      <a:pPr algn="ctr"/>
                      <a:r>
                        <a:rPr lang="en-GB" sz="1600" dirty="0">
                          <a:effectLst>
                            <a:outerShdw blurRad="38100" dist="38100" dir="2700000" algn="tl">
                              <a:srgbClr val="000000">
                                <a:alpha val="43137"/>
                              </a:srgbClr>
                            </a:outerShdw>
                          </a:effectLst>
                          <a:latin typeface="Century Gothic" panose="020B0502020202020204" pitchFamily="34" charset="0"/>
                        </a:rPr>
                        <a:t>Important people</a:t>
                      </a:r>
                    </a:p>
                  </a:txBody>
                  <a:tcPr/>
                </a:tc>
                <a:tc hMerge="1">
                  <a:txBody>
                    <a:bodyPr/>
                    <a:lstStyle/>
                    <a:p>
                      <a:pPr algn="ctr"/>
                      <a:endParaRPr lang="en-GB"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329089533"/>
                  </a:ext>
                </a:extLst>
              </a:tr>
              <a:tr h="919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smtClean="0">
                          <a:latin typeface="Century Gothic" panose="020B0502020202020204" pitchFamily="34" charset="0"/>
                        </a:rPr>
                        <a:t>Zhu </a:t>
                      </a:r>
                      <a:r>
                        <a:rPr lang="en-US" sz="1100" b="1" dirty="0" err="1" smtClean="0">
                          <a:latin typeface="Century Gothic" panose="020B0502020202020204" pitchFamily="34" charset="0"/>
                        </a:rPr>
                        <a:t>Yuanzhang</a:t>
                      </a:r>
                      <a:r>
                        <a:rPr lang="en-US" sz="1100" b="1" dirty="0" smtClean="0">
                          <a:latin typeface="Century Gothic" panose="020B0502020202020204" pitchFamily="34" charset="0"/>
                        </a:rPr>
                        <a:t>,</a:t>
                      </a:r>
                      <a:r>
                        <a:rPr lang="en-US" sz="1100" b="1" baseline="0" dirty="0" smtClean="0">
                          <a:latin typeface="Century Gothic" panose="020B0502020202020204" pitchFamily="34" charset="0"/>
                        </a:rPr>
                        <a:t> </a:t>
                      </a:r>
                      <a:r>
                        <a:rPr lang="en-US" sz="1100" b="1" dirty="0" smtClean="0">
                          <a:latin typeface="Century Gothic" panose="020B0502020202020204" pitchFamily="34" charset="0"/>
                        </a:rPr>
                        <a:t>Hongwu</a:t>
                      </a:r>
                      <a:r>
                        <a:rPr lang="en-US" sz="1100" b="1" baseline="0" dirty="0" smtClean="0">
                          <a:latin typeface="Century Gothic" panose="020B0502020202020204" pitchFamily="34" charset="0"/>
                        </a:rPr>
                        <a:t> Emperor </a:t>
                      </a:r>
                      <a:endParaRPr lang="en-GB" sz="1100" b="1" dirty="0" smtClean="0">
                        <a:latin typeface="Century Gothic" panose="020B0502020202020204" pitchFamily="34" charset="0"/>
                      </a:endParaRPr>
                    </a:p>
                    <a:p>
                      <a:endParaRPr lang="en-GB" sz="1100" b="1" dirty="0">
                        <a:latin typeface="Century Gothic" panose="020B0502020202020204" pitchFamily="34" charset="0"/>
                      </a:endParaRPr>
                    </a:p>
                  </a:txBody>
                  <a:tcPr/>
                </a:tc>
                <a:tc>
                  <a:txBody>
                    <a:bodyPr/>
                    <a:lstStyle/>
                    <a:p>
                      <a:r>
                        <a:rPr lang="en-US" sz="1100" dirty="0" smtClean="0">
                          <a:latin typeface="Century Gothic" panose="020B0502020202020204" pitchFamily="34" charset="0"/>
                        </a:rPr>
                        <a:t>He was the founder of the Ming Dynasty (1368–1644). He was born a peasant, then a rebel leader, and finally became the first emperor of a new dynasty.</a:t>
                      </a:r>
                    </a:p>
                  </a:txBody>
                  <a:tcPr/>
                </a:tc>
                <a:extLst>
                  <a:ext uri="{0D108BD9-81ED-4DB2-BD59-A6C34878D82A}">
                    <a16:rowId xmlns:a16="http://schemas.microsoft.com/office/drawing/2014/main" val="1742628472"/>
                  </a:ext>
                </a:extLst>
              </a:tr>
              <a:tr h="1062365">
                <a:tc>
                  <a:txBody>
                    <a:bodyPr/>
                    <a:lstStyle/>
                    <a:p>
                      <a:r>
                        <a:rPr lang="en-US" sz="1100" b="1" dirty="0" err="1" smtClean="0">
                          <a:latin typeface="Century Gothic" panose="020B0502020202020204" pitchFamily="34" charset="0"/>
                        </a:rPr>
                        <a:t>Yongle</a:t>
                      </a:r>
                      <a:r>
                        <a:rPr lang="en-US" sz="1100" b="1" baseline="0" dirty="0" smtClean="0">
                          <a:latin typeface="Century Gothic" panose="020B0502020202020204" pitchFamily="34" charset="0"/>
                        </a:rPr>
                        <a:t> Emperor </a:t>
                      </a:r>
                      <a:endParaRPr lang="en-GB" sz="1100" b="1" dirty="0">
                        <a:latin typeface="Century Gothic" panose="020B0502020202020204" pitchFamily="34" charset="0"/>
                      </a:endParaRPr>
                    </a:p>
                  </a:txBody>
                  <a:tcPr/>
                </a:tc>
                <a:tc>
                  <a:txBody>
                    <a:bodyPr/>
                    <a:lstStyle/>
                    <a:p>
                      <a:r>
                        <a:rPr lang="en-GB" sz="1100" dirty="0" smtClean="0">
                          <a:solidFill>
                            <a:schemeClr val="dk1"/>
                          </a:solidFill>
                          <a:latin typeface="Century Gothic" panose="020B0502020202020204" pitchFamily="34" charset="0"/>
                        </a:rPr>
                        <a:t>The fourth son of the </a:t>
                      </a:r>
                      <a:r>
                        <a:rPr lang="en-GB" sz="1100" dirty="0" err="1" smtClean="0">
                          <a:solidFill>
                            <a:schemeClr val="dk1"/>
                          </a:solidFill>
                          <a:latin typeface="Century Gothic" panose="020B0502020202020204" pitchFamily="34" charset="0"/>
                        </a:rPr>
                        <a:t>Hongwu</a:t>
                      </a:r>
                      <a:r>
                        <a:rPr lang="en-GB" sz="1100" dirty="0" smtClean="0">
                          <a:solidFill>
                            <a:schemeClr val="dk1"/>
                          </a:solidFill>
                          <a:latin typeface="Century Gothic" panose="020B0502020202020204" pitchFamily="34" charset="0"/>
                        </a:rPr>
                        <a:t> Emperor, he became one of the most famous rulers of the Ming era. He was responsible for the construction of the Forbidden City</a:t>
                      </a:r>
                      <a:endParaRPr lang="en-GB" sz="1100" dirty="0">
                        <a:latin typeface="Century Gothic" panose="020B0502020202020204" pitchFamily="34" charset="0"/>
                      </a:endParaRPr>
                    </a:p>
                  </a:txBody>
                  <a:tcPr/>
                </a:tc>
                <a:extLst>
                  <a:ext uri="{0D108BD9-81ED-4DB2-BD59-A6C34878D82A}">
                    <a16:rowId xmlns:a16="http://schemas.microsoft.com/office/drawing/2014/main" val="4013323060"/>
                  </a:ext>
                </a:extLst>
              </a:tr>
              <a:tr h="800959">
                <a:tc>
                  <a:txBody>
                    <a:bodyPr/>
                    <a:lstStyle/>
                    <a:p>
                      <a:r>
                        <a:rPr lang="en-US" sz="1100" b="1" dirty="0" smtClean="0">
                          <a:latin typeface="Century Gothic" panose="020B0502020202020204" pitchFamily="34" charset="0"/>
                        </a:rPr>
                        <a:t>Zhen</a:t>
                      </a:r>
                      <a:r>
                        <a:rPr lang="en-US" sz="1100" b="1" baseline="0" dirty="0" smtClean="0">
                          <a:latin typeface="Century Gothic" panose="020B0502020202020204" pitchFamily="34" charset="0"/>
                        </a:rPr>
                        <a:t>g He</a:t>
                      </a:r>
                      <a:endParaRPr lang="en-GB" sz="1100" b="1" dirty="0">
                        <a:latin typeface="Century Gothic" panose="020B0502020202020204" pitchFamily="34" charset="0"/>
                      </a:endParaRPr>
                    </a:p>
                  </a:txBody>
                  <a:tcPr/>
                </a:tc>
                <a:tc>
                  <a:txBody>
                    <a:bodyPr/>
                    <a:lstStyle/>
                    <a:p>
                      <a:r>
                        <a:rPr lang="en-US" sz="1100" dirty="0" smtClean="0">
                          <a:latin typeface="Century Gothic" panose="020B0502020202020204" pitchFamily="34" charset="0"/>
                        </a:rPr>
                        <a:t>Zheng He was a Chinese mariner, explorer, diplomat, fleet admiral, and court eunuch during China's early Ming dynasty</a:t>
                      </a:r>
                      <a:endParaRPr lang="en-GB" sz="1100" dirty="0">
                        <a:latin typeface="Century Gothic" panose="020B0502020202020204" pitchFamily="34" charset="0"/>
                      </a:endParaRPr>
                    </a:p>
                  </a:txBody>
                  <a:tcPr/>
                </a:tc>
                <a:extLst>
                  <a:ext uri="{0D108BD9-81ED-4DB2-BD59-A6C34878D82A}">
                    <a16:rowId xmlns:a16="http://schemas.microsoft.com/office/drawing/2014/main" val="3420455876"/>
                  </a:ext>
                </a:extLst>
              </a:tr>
            </a:tbl>
          </a:graphicData>
        </a:graphic>
      </p:graphicFrame>
      <p:pic>
        <p:nvPicPr>
          <p:cNvPr id="8" name="Picture 7">
            <a:extLst>
              <a:ext uri="{FF2B5EF4-FFF2-40B4-BE49-F238E27FC236}">
                <a16:creationId xmlns:a16="http://schemas.microsoft.com/office/drawing/2014/main" id="{0DC08D70-0D88-44FE-8D53-3712F08082E9}"/>
              </a:ext>
            </a:extLst>
          </p:cNvPr>
          <p:cNvPicPr/>
          <p:nvPr/>
        </p:nvPicPr>
        <p:blipFill rotWithShape="1">
          <a:blip r:embed="rId2" cstate="print">
            <a:extLst>
              <a:ext uri="{28A0092B-C50C-407E-A947-70E740481C1C}">
                <a14:useLocalDpi xmlns:a14="http://schemas.microsoft.com/office/drawing/2010/main" val="0"/>
              </a:ext>
            </a:extLst>
          </a:blip>
          <a:srcRect l="15494" t="15695" r="13380" b="11524"/>
          <a:stretch/>
        </p:blipFill>
        <p:spPr>
          <a:xfrm>
            <a:off x="22225" y="34331"/>
            <a:ext cx="815975" cy="581025"/>
          </a:xfrm>
          <a:prstGeom prst="rect">
            <a:avLst/>
          </a:prstGeom>
        </p:spPr>
      </p:pic>
      <p:graphicFrame>
        <p:nvGraphicFramePr>
          <p:cNvPr id="10" name="Table 6">
            <a:extLst>
              <a:ext uri="{FF2B5EF4-FFF2-40B4-BE49-F238E27FC236}">
                <a16:creationId xmlns:a16="http://schemas.microsoft.com/office/drawing/2014/main" id="{94F5A996-476C-4F6E-9D39-266739DCB4E0}"/>
              </a:ext>
            </a:extLst>
          </p:cNvPr>
          <p:cNvGraphicFramePr>
            <a:graphicFrameLocks noGrp="1"/>
          </p:cNvGraphicFramePr>
          <p:nvPr>
            <p:extLst/>
          </p:nvPr>
        </p:nvGraphicFramePr>
        <p:xfrm>
          <a:off x="60872" y="5527598"/>
          <a:ext cx="12044068" cy="1265774"/>
        </p:xfrm>
        <a:graphic>
          <a:graphicData uri="http://schemas.openxmlformats.org/drawingml/2006/table">
            <a:tbl>
              <a:tblPr firstRow="1" bandRow="1">
                <a:tableStyleId>{5C22544A-7EE6-4342-B048-85BDC9FD1C3A}</a:tableStyleId>
              </a:tblPr>
              <a:tblGrid>
                <a:gridCol w="6022034">
                  <a:extLst>
                    <a:ext uri="{9D8B030D-6E8A-4147-A177-3AD203B41FA5}">
                      <a16:colId xmlns:a16="http://schemas.microsoft.com/office/drawing/2014/main" val="3217516544"/>
                    </a:ext>
                  </a:extLst>
                </a:gridCol>
                <a:gridCol w="6022034">
                  <a:extLst>
                    <a:ext uri="{9D8B030D-6E8A-4147-A177-3AD203B41FA5}">
                      <a16:colId xmlns:a16="http://schemas.microsoft.com/office/drawing/2014/main" val="4176722032"/>
                    </a:ext>
                  </a:extLst>
                </a:gridCol>
              </a:tblGrid>
              <a:tr h="307538">
                <a:tc gridSpan="2">
                  <a:txBody>
                    <a:bodyPr/>
                    <a:lstStyle/>
                    <a:p>
                      <a:pPr algn="ctr"/>
                      <a:r>
                        <a:rPr lang="en-GB" sz="1100" dirty="0" smtClean="0">
                          <a:effectLst>
                            <a:outerShdw blurRad="38100" dist="38100" dir="2700000" algn="tl">
                              <a:srgbClr val="000000">
                                <a:alpha val="43137"/>
                              </a:srgbClr>
                            </a:outerShdw>
                          </a:effectLst>
                          <a:latin typeface="Century Gothic" panose="020B0502020202020204" pitchFamily="34" charset="0"/>
                        </a:rPr>
                        <a:t>                                          Timeline</a:t>
                      </a:r>
                      <a:endParaRPr lang="en-GB" sz="1100" dirty="0">
                        <a:effectLst>
                          <a:outerShdw blurRad="38100" dist="38100" dir="2700000" algn="tl">
                            <a:srgbClr val="000000">
                              <a:alpha val="43137"/>
                            </a:srgbClr>
                          </a:outerShdw>
                        </a:effectLst>
                        <a:latin typeface="Century Gothic" panose="020B0502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a:p>
                  </a:txBody>
                  <a:tcPr/>
                </a:tc>
                <a:extLst>
                  <a:ext uri="{0D108BD9-81ED-4DB2-BD59-A6C34878D82A}">
                    <a16:rowId xmlns:a16="http://schemas.microsoft.com/office/drawing/2014/main" val="1037858221"/>
                  </a:ext>
                </a:extLst>
              </a:tr>
              <a:tr h="958236">
                <a:tc>
                  <a:txBody>
                    <a:bodyPr/>
                    <a:lstStyle/>
                    <a:p>
                      <a:pPr algn="ctr"/>
                      <a:r>
                        <a:rPr lang="en-US" sz="1100" dirty="0" smtClean="0">
                          <a:latin typeface="Century Gothic" panose="020B0502020202020204" pitchFamily="34" charset="0"/>
                        </a:rPr>
                        <a:t>1368 - 1644</a:t>
                      </a:r>
                    </a:p>
                    <a:p>
                      <a:pPr algn="ctr"/>
                      <a:r>
                        <a:rPr lang="en-US" sz="1100" b="0" dirty="0" smtClean="0">
                          <a:latin typeface="Century Gothic" panose="020B0502020202020204" pitchFamily="34" charset="0"/>
                        </a:rPr>
                        <a:t>Zhu </a:t>
                      </a:r>
                      <a:r>
                        <a:rPr lang="en-US" sz="1100" b="0" dirty="0" err="1" smtClean="0">
                          <a:latin typeface="Century Gothic" panose="020B0502020202020204" pitchFamily="34" charset="0"/>
                        </a:rPr>
                        <a:t>Yuanzhang</a:t>
                      </a:r>
                      <a:r>
                        <a:rPr lang="en-US" sz="1100" b="0" baseline="0" dirty="0" smtClean="0">
                          <a:latin typeface="Century Gothic" panose="020B0502020202020204" pitchFamily="34" charset="0"/>
                        </a:rPr>
                        <a:t> founded the Ming Dynasty, declaring himself </a:t>
                      </a:r>
                      <a:r>
                        <a:rPr lang="en-US" sz="1100" b="0" baseline="0" dirty="0" err="1" smtClean="0">
                          <a:latin typeface="Century Gothic" panose="020B0502020202020204" pitchFamily="34" charset="0"/>
                        </a:rPr>
                        <a:t>Hongwu</a:t>
                      </a:r>
                      <a:r>
                        <a:rPr lang="en-US" sz="1100" b="0" baseline="0" dirty="0" smtClean="0">
                          <a:latin typeface="Century Gothic" panose="020B0502020202020204" pitchFamily="34" charset="0"/>
                        </a:rPr>
                        <a:t> Emperor (meaning ‘Above All </a:t>
                      </a:r>
                      <a:r>
                        <a:rPr lang="en-US" sz="1100" b="0" baseline="0" dirty="0" err="1" smtClean="0">
                          <a:latin typeface="Century Gothic" panose="020B0502020202020204" pitchFamily="34" charset="0"/>
                        </a:rPr>
                        <a:t>Mightly</a:t>
                      </a:r>
                      <a:r>
                        <a:rPr lang="en-US" sz="1100" b="0" baseline="0" dirty="0" smtClean="0">
                          <a:latin typeface="Century Gothic" panose="020B0502020202020204" pitchFamily="34" charset="0"/>
                        </a:rPr>
                        <a:t> in War’.</a:t>
                      </a:r>
                      <a:endParaRPr lang="en-GB" sz="1100" b="0" dirty="0">
                        <a:latin typeface="Century Gothic" panose="020B0502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100" b="0" dirty="0" smtClean="0">
                          <a:latin typeface="Century Gothic" panose="020B0502020202020204" pitchFamily="34" charset="0"/>
                        </a:rPr>
                        <a:t>1405</a:t>
                      </a:r>
                    </a:p>
                    <a:p>
                      <a:pPr algn="ctr"/>
                      <a:r>
                        <a:rPr lang="en-US" sz="1100" b="0" dirty="0" smtClean="0">
                          <a:latin typeface="Century Gothic" panose="020B0502020202020204" pitchFamily="34" charset="0"/>
                        </a:rPr>
                        <a:t>Zheng He’s first voyage. H</a:t>
                      </a:r>
                      <a:r>
                        <a:rPr lang="en-US" sz="1100" b="0" baseline="0" dirty="0" smtClean="0">
                          <a:latin typeface="Century Gothic" panose="020B0502020202020204" pitchFamily="34" charset="0"/>
                        </a:rPr>
                        <a:t>e </a:t>
                      </a:r>
                      <a:r>
                        <a:rPr lang="en-US" sz="1100" b="0" dirty="0" smtClean="0">
                          <a:latin typeface="Century Gothic" panose="020B0502020202020204" pitchFamily="34" charset="0"/>
                        </a:rPr>
                        <a:t>commanded 62 ships and 27,800 men. The fleet visited </a:t>
                      </a:r>
                      <a:r>
                        <a:rPr lang="en-US" sz="1100" b="0" dirty="0" err="1" smtClean="0">
                          <a:latin typeface="Century Gothic" panose="020B0502020202020204" pitchFamily="34" charset="0"/>
                        </a:rPr>
                        <a:t>Champa</a:t>
                      </a:r>
                      <a:r>
                        <a:rPr lang="en-US" sz="1100" b="0" dirty="0" smtClean="0">
                          <a:latin typeface="Century Gothic" panose="020B0502020202020204" pitchFamily="34" charset="0"/>
                        </a:rPr>
                        <a:t> (now in southern Vietnam), Siam (Thailand), Malacca (Melaka), and the island of Java and then through the Indian Ocean to Calicut (Kozhikode) on the Malabar Coast of India and Ceylon (Sri Lanka). Zheng He returned to China in 1407.</a:t>
                      </a:r>
                      <a:endParaRPr lang="en-GB" sz="1100" b="0" dirty="0">
                        <a:latin typeface="Century Gothic" panose="020B0502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3121301"/>
                  </a:ext>
                </a:extLst>
              </a:tr>
            </a:tbl>
          </a:graphicData>
        </a:graphic>
      </p:graphicFrame>
      <p:sp>
        <p:nvSpPr>
          <p:cNvPr id="9" name="Rectangle 8"/>
          <p:cNvSpPr/>
          <p:nvPr/>
        </p:nvSpPr>
        <p:spPr>
          <a:xfrm>
            <a:off x="3607288" y="3555775"/>
            <a:ext cx="1717187" cy="2215991"/>
          </a:xfrm>
          <a:prstGeom prst="rect">
            <a:avLst/>
          </a:prstGeom>
        </p:spPr>
        <p:txBody>
          <a:bodyPr wrap="square">
            <a:spAutoFit/>
          </a:bodyPr>
          <a:lstStyle/>
          <a:p>
            <a:r>
              <a:rPr lang="ja-JP" altLang="en-US" sz="13800" dirty="0">
                <a:solidFill>
                  <a:srgbClr val="141870"/>
                </a:solidFill>
                <a:latin typeface="SimSun" panose="02010600030101010101" pitchFamily="2" charset="-122"/>
                <a:ea typeface="SimSun" panose="02010600030101010101" pitchFamily="2" charset="-122"/>
              </a:rPr>
              <a:t>明</a:t>
            </a:r>
            <a:endParaRPr lang="ja-JP" altLang="en-US" sz="13800" dirty="0">
              <a:solidFill>
                <a:srgbClr val="141870"/>
              </a:solidFill>
              <a:latin typeface="Bookman Old Style" panose="02050604050505020204" pitchFamily="18" charset="0"/>
            </a:endParaRPr>
          </a:p>
        </p:txBody>
      </p:sp>
      <p:sp>
        <p:nvSpPr>
          <p:cNvPr id="11" name="Google Shape;145;p3">
            <a:extLst>
              <a:ext uri="{FF2B5EF4-FFF2-40B4-BE49-F238E27FC236}">
                <a16:creationId xmlns:a16="http://schemas.microsoft.com/office/drawing/2014/main" id="{22B705DD-40CF-DC4A-8C26-876CC860FC9A}"/>
              </a:ext>
            </a:extLst>
          </p:cNvPr>
          <p:cNvSpPr/>
          <p:nvPr/>
        </p:nvSpPr>
        <p:spPr>
          <a:xfrm>
            <a:off x="5391311" y="4034854"/>
            <a:ext cx="1876101" cy="1257832"/>
          </a:xfrm>
          <a:custGeom>
            <a:avLst/>
            <a:gdLst/>
            <a:ahLst/>
            <a:cxnLst/>
            <a:rect l="l" t="t" r="r" b="b"/>
            <a:pathLst>
              <a:path w="11930519" h="691559" fill="none" extrusionOk="0">
                <a:moveTo>
                  <a:pt x="0" y="0"/>
                </a:moveTo>
                <a:cubicBezTo>
                  <a:pt x="133645" y="-7377"/>
                  <a:pt x="226596" y="-3610"/>
                  <a:pt x="304891" y="0"/>
                </a:cubicBezTo>
                <a:cubicBezTo>
                  <a:pt x="383186" y="3610"/>
                  <a:pt x="937724" y="-3138"/>
                  <a:pt x="1206308" y="0"/>
                </a:cubicBezTo>
                <a:cubicBezTo>
                  <a:pt x="1474892" y="3138"/>
                  <a:pt x="1652980" y="29262"/>
                  <a:pt x="1869115" y="0"/>
                </a:cubicBezTo>
                <a:cubicBezTo>
                  <a:pt x="2085250" y="-29262"/>
                  <a:pt x="2021631" y="13141"/>
                  <a:pt x="2174006" y="0"/>
                </a:cubicBezTo>
                <a:cubicBezTo>
                  <a:pt x="2326381" y="-13141"/>
                  <a:pt x="2659069" y="30339"/>
                  <a:pt x="2836812" y="0"/>
                </a:cubicBezTo>
                <a:cubicBezTo>
                  <a:pt x="3014555" y="-30339"/>
                  <a:pt x="3548665" y="-19956"/>
                  <a:pt x="3738229" y="0"/>
                </a:cubicBezTo>
                <a:cubicBezTo>
                  <a:pt x="3927793" y="19956"/>
                  <a:pt x="4015255" y="18690"/>
                  <a:pt x="4281731" y="0"/>
                </a:cubicBezTo>
                <a:cubicBezTo>
                  <a:pt x="4548207" y="-18690"/>
                  <a:pt x="4617611" y="20376"/>
                  <a:pt x="4825232" y="0"/>
                </a:cubicBezTo>
                <a:cubicBezTo>
                  <a:pt x="5032853" y="-20376"/>
                  <a:pt x="5324908" y="-32927"/>
                  <a:pt x="5488039" y="0"/>
                </a:cubicBezTo>
                <a:cubicBezTo>
                  <a:pt x="5651170" y="32927"/>
                  <a:pt x="6019717" y="6346"/>
                  <a:pt x="6270151" y="0"/>
                </a:cubicBezTo>
                <a:cubicBezTo>
                  <a:pt x="6520585" y="-6346"/>
                  <a:pt x="6813841" y="10096"/>
                  <a:pt x="7052262" y="0"/>
                </a:cubicBezTo>
                <a:cubicBezTo>
                  <a:pt x="7290683" y="-10096"/>
                  <a:pt x="7656111" y="-7758"/>
                  <a:pt x="7834374" y="0"/>
                </a:cubicBezTo>
                <a:cubicBezTo>
                  <a:pt x="8012637" y="7758"/>
                  <a:pt x="8388006" y="-22432"/>
                  <a:pt x="8735791" y="0"/>
                </a:cubicBezTo>
                <a:cubicBezTo>
                  <a:pt x="9083576" y="22432"/>
                  <a:pt x="9137660" y="26866"/>
                  <a:pt x="9398598" y="0"/>
                </a:cubicBezTo>
                <a:cubicBezTo>
                  <a:pt x="9659536" y="-26866"/>
                  <a:pt x="9950323" y="32853"/>
                  <a:pt x="10180710" y="0"/>
                </a:cubicBezTo>
                <a:cubicBezTo>
                  <a:pt x="10411097" y="-32853"/>
                  <a:pt x="10699976" y="19304"/>
                  <a:pt x="10843516" y="0"/>
                </a:cubicBezTo>
                <a:cubicBezTo>
                  <a:pt x="10987056" y="-19304"/>
                  <a:pt x="11631695" y="2141"/>
                  <a:pt x="11930519" y="0"/>
                </a:cubicBezTo>
                <a:cubicBezTo>
                  <a:pt x="11939265" y="212098"/>
                  <a:pt x="11943611" y="431841"/>
                  <a:pt x="11930519" y="691559"/>
                </a:cubicBezTo>
                <a:cubicBezTo>
                  <a:pt x="11549807" y="723391"/>
                  <a:pt x="11444559" y="696858"/>
                  <a:pt x="11029102" y="691559"/>
                </a:cubicBezTo>
                <a:cubicBezTo>
                  <a:pt x="10613645" y="686260"/>
                  <a:pt x="10705080" y="676225"/>
                  <a:pt x="10485601" y="691559"/>
                </a:cubicBezTo>
                <a:cubicBezTo>
                  <a:pt x="10266122" y="706893"/>
                  <a:pt x="10152495" y="678834"/>
                  <a:pt x="9942099" y="691559"/>
                </a:cubicBezTo>
                <a:cubicBezTo>
                  <a:pt x="9731703" y="704284"/>
                  <a:pt x="9569570" y="671497"/>
                  <a:pt x="9398598" y="691559"/>
                </a:cubicBezTo>
                <a:cubicBezTo>
                  <a:pt x="9227626" y="711621"/>
                  <a:pt x="8856691" y="667487"/>
                  <a:pt x="8616486" y="691559"/>
                </a:cubicBezTo>
                <a:cubicBezTo>
                  <a:pt x="8376281" y="715631"/>
                  <a:pt x="8152951" y="687928"/>
                  <a:pt x="7953679" y="691559"/>
                </a:cubicBezTo>
                <a:cubicBezTo>
                  <a:pt x="7754407" y="695190"/>
                  <a:pt x="7785817" y="705503"/>
                  <a:pt x="7648788" y="691559"/>
                </a:cubicBezTo>
                <a:cubicBezTo>
                  <a:pt x="7511759" y="677615"/>
                  <a:pt x="7240944" y="688543"/>
                  <a:pt x="7105287" y="691559"/>
                </a:cubicBezTo>
                <a:cubicBezTo>
                  <a:pt x="6969630" y="694575"/>
                  <a:pt x="6517632" y="662455"/>
                  <a:pt x="6323175" y="691559"/>
                </a:cubicBezTo>
                <a:cubicBezTo>
                  <a:pt x="6128718" y="720663"/>
                  <a:pt x="6020495" y="706056"/>
                  <a:pt x="5898979" y="691559"/>
                </a:cubicBezTo>
                <a:cubicBezTo>
                  <a:pt x="5777463" y="677062"/>
                  <a:pt x="5282364" y="680073"/>
                  <a:pt x="4997562" y="691559"/>
                </a:cubicBezTo>
                <a:cubicBezTo>
                  <a:pt x="4712760" y="703045"/>
                  <a:pt x="4317908" y="657130"/>
                  <a:pt x="4096145" y="691559"/>
                </a:cubicBezTo>
                <a:cubicBezTo>
                  <a:pt x="3874382" y="725988"/>
                  <a:pt x="3700567" y="702800"/>
                  <a:pt x="3433338" y="691559"/>
                </a:cubicBezTo>
                <a:cubicBezTo>
                  <a:pt x="3166109" y="680318"/>
                  <a:pt x="2889660" y="672581"/>
                  <a:pt x="2531921" y="691559"/>
                </a:cubicBezTo>
                <a:cubicBezTo>
                  <a:pt x="2174182" y="710537"/>
                  <a:pt x="2112969" y="665164"/>
                  <a:pt x="1869115" y="691559"/>
                </a:cubicBezTo>
                <a:cubicBezTo>
                  <a:pt x="1625261" y="717954"/>
                  <a:pt x="1312123" y="706199"/>
                  <a:pt x="1087003" y="691559"/>
                </a:cubicBezTo>
                <a:cubicBezTo>
                  <a:pt x="861883" y="676919"/>
                  <a:pt x="874902" y="704789"/>
                  <a:pt x="782112" y="691559"/>
                </a:cubicBezTo>
                <a:cubicBezTo>
                  <a:pt x="689322" y="678329"/>
                  <a:pt x="275760" y="696297"/>
                  <a:pt x="0" y="691559"/>
                </a:cubicBezTo>
                <a:cubicBezTo>
                  <a:pt x="22697" y="430059"/>
                  <a:pt x="24404" y="315664"/>
                  <a:pt x="0" y="0"/>
                </a:cubicBezTo>
                <a:close/>
              </a:path>
              <a:path w="11930519" h="691559" extrusionOk="0">
                <a:moveTo>
                  <a:pt x="0" y="0"/>
                </a:moveTo>
                <a:cubicBezTo>
                  <a:pt x="188798" y="-24209"/>
                  <a:pt x="333610" y="-4375"/>
                  <a:pt x="543501" y="0"/>
                </a:cubicBezTo>
                <a:cubicBezTo>
                  <a:pt x="753392" y="4375"/>
                  <a:pt x="717799" y="11727"/>
                  <a:pt x="848392" y="0"/>
                </a:cubicBezTo>
                <a:cubicBezTo>
                  <a:pt x="978985" y="-11727"/>
                  <a:pt x="1402775" y="-1355"/>
                  <a:pt x="1749809" y="0"/>
                </a:cubicBezTo>
                <a:cubicBezTo>
                  <a:pt x="2096843" y="1355"/>
                  <a:pt x="2035223" y="9999"/>
                  <a:pt x="2293311" y="0"/>
                </a:cubicBezTo>
                <a:cubicBezTo>
                  <a:pt x="2551399" y="-9999"/>
                  <a:pt x="2589238" y="24592"/>
                  <a:pt x="2836812" y="0"/>
                </a:cubicBezTo>
                <a:cubicBezTo>
                  <a:pt x="3084386" y="-24592"/>
                  <a:pt x="3300866" y="-21871"/>
                  <a:pt x="3738229" y="0"/>
                </a:cubicBezTo>
                <a:cubicBezTo>
                  <a:pt x="4175592" y="21871"/>
                  <a:pt x="3968560" y="10809"/>
                  <a:pt x="4162426" y="0"/>
                </a:cubicBezTo>
                <a:cubicBezTo>
                  <a:pt x="4356292" y="-10809"/>
                  <a:pt x="4652749" y="4638"/>
                  <a:pt x="5063843" y="0"/>
                </a:cubicBezTo>
                <a:cubicBezTo>
                  <a:pt x="5474937" y="-4638"/>
                  <a:pt x="5709005" y="9909"/>
                  <a:pt x="5965259" y="0"/>
                </a:cubicBezTo>
                <a:cubicBezTo>
                  <a:pt x="6221513" y="-9909"/>
                  <a:pt x="6348844" y="21098"/>
                  <a:pt x="6628066" y="0"/>
                </a:cubicBezTo>
                <a:cubicBezTo>
                  <a:pt x="6907288" y="-21098"/>
                  <a:pt x="7209906" y="-3379"/>
                  <a:pt x="7529483" y="0"/>
                </a:cubicBezTo>
                <a:cubicBezTo>
                  <a:pt x="7849060" y="3379"/>
                  <a:pt x="7906894" y="-12145"/>
                  <a:pt x="8072985" y="0"/>
                </a:cubicBezTo>
                <a:cubicBezTo>
                  <a:pt x="8239076" y="12145"/>
                  <a:pt x="8361930" y="-20610"/>
                  <a:pt x="8616486" y="0"/>
                </a:cubicBezTo>
                <a:cubicBezTo>
                  <a:pt x="8871042" y="20610"/>
                  <a:pt x="9011042" y="33369"/>
                  <a:pt x="9398598" y="0"/>
                </a:cubicBezTo>
                <a:cubicBezTo>
                  <a:pt x="9786154" y="-33369"/>
                  <a:pt x="9711694" y="12976"/>
                  <a:pt x="9942099" y="0"/>
                </a:cubicBezTo>
                <a:cubicBezTo>
                  <a:pt x="10172504" y="-12976"/>
                  <a:pt x="10602914" y="-31736"/>
                  <a:pt x="10843516" y="0"/>
                </a:cubicBezTo>
                <a:cubicBezTo>
                  <a:pt x="11084118" y="31736"/>
                  <a:pt x="11406751" y="4785"/>
                  <a:pt x="11930519" y="0"/>
                </a:cubicBezTo>
                <a:cubicBezTo>
                  <a:pt x="11923094" y="339107"/>
                  <a:pt x="11921826" y="541934"/>
                  <a:pt x="11930519" y="691559"/>
                </a:cubicBezTo>
                <a:cubicBezTo>
                  <a:pt x="11578686" y="718893"/>
                  <a:pt x="11469944" y="700415"/>
                  <a:pt x="11148407" y="691559"/>
                </a:cubicBezTo>
                <a:cubicBezTo>
                  <a:pt x="10826870" y="682703"/>
                  <a:pt x="10849540" y="687949"/>
                  <a:pt x="10724211" y="691559"/>
                </a:cubicBezTo>
                <a:cubicBezTo>
                  <a:pt x="10598882" y="695169"/>
                  <a:pt x="10012968" y="729962"/>
                  <a:pt x="9822794" y="691559"/>
                </a:cubicBezTo>
                <a:cubicBezTo>
                  <a:pt x="9632620" y="653156"/>
                  <a:pt x="9342749" y="665930"/>
                  <a:pt x="9159987" y="691559"/>
                </a:cubicBezTo>
                <a:cubicBezTo>
                  <a:pt x="8977225" y="717188"/>
                  <a:pt x="8892926" y="702771"/>
                  <a:pt x="8735791" y="691559"/>
                </a:cubicBezTo>
                <a:cubicBezTo>
                  <a:pt x="8578656" y="680347"/>
                  <a:pt x="8357079" y="688636"/>
                  <a:pt x="8072985" y="691559"/>
                </a:cubicBezTo>
                <a:cubicBezTo>
                  <a:pt x="7788891" y="694482"/>
                  <a:pt x="7861881" y="705206"/>
                  <a:pt x="7768093" y="691559"/>
                </a:cubicBezTo>
                <a:cubicBezTo>
                  <a:pt x="7674305" y="677912"/>
                  <a:pt x="7539329" y="681298"/>
                  <a:pt x="7463202" y="691559"/>
                </a:cubicBezTo>
                <a:cubicBezTo>
                  <a:pt x="7387075" y="701820"/>
                  <a:pt x="7128154" y="705759"/>
                  <a:pt x="6800396" y="691559"/>
                </a:cubicBezTo>
                <a:cubicBezTo>
                  <a:pt x="6472638" y="677359"/>
                  <a:pt x="6539205" y="688925"/>
                  <a:pt x="6376200" y="691559"/>
                </a:cubicBezTo>
                <a:cubicBezTo>
                  <a:pt x="6213195" y="694193"/>
                  <a:pt x="5811051" y="716468"/>
                  <a:pt x="5594088" y="691559"/>
                </a:cubicBezTo>
                <a:cubicBezTo>
                  <a:pt x="5377125" y="666650"/>
                  <a:pt x="5260290" y="694796"/>
                  <a:pt x="5169892" y="691559"/>
                </a:cubicBezTo>
                <a:cubicBezTo>
                  <a:pt x="5079494" y="688322"/>
                  <a:pt x="4558254" y="699732"/>
                  <a:pt x="4387780" y="691559"/>
                </a:cubicBezTo>
                <a:cubicBezTo>
                  <a:pt x="4217306" y="683386"/>
                  <a:pt x="4220071" y="687024"/>
                  <a:pt x="4082889" y="691559"/>
                </a:cubicBezTo>
                <a:cubicBezTo>
                  <a:pt x="3945707" y="696094"/>
                  <a:pt x="3507463" y="690005"/>
                  <a:pt x="3300777" y="691559"/>
                </a:cubicBezTo>
                <a:cubicBezTo>
                  <a:pt x="3094091" y="693113"/>
                  <a:pt x="3039084" y="705380"/>
                  <a:pt x="2876581" y="691559"/>
                </a:cubicBezTo>
                <a:cubicBezTo>
                  <a:pt x="2714078" y="677738"/>
                  <a:pt x="2672204" y="696325"/>
                  <a:pt x="2571690" y="691559"/>
                </a:cubicBezTo>
                <a:cubicBezTo>
                  <a:pt x="2471176" y="686793"/>
                  <a:pt x="2261537" y="706863"/>
                  <a:pt x="2147493" y="691559"/>
                </a:cubicBezTo>
                <a:cubicBezTo>
                  <a:pt x="2033449" y="676255"/>
                  <a:pt x="1569685" y="656009"/>
                  <a:pt x="1365382" y="691559"/>
                </a:cubicBezTo>
                <a:cubicBezTo>
                  <a:pt x="1161079" y="727109"/>
                  <a:pt x="1115753" y="712746"/>
                  <a:pt x="941185" y="691559"/>
                </a:cubicBezTo>
                <a:cubicBezTo>
                  <a:pt x="766617" y="670372"/>
                  <a:pt x="761661" y="702388"/>
                  <a:pt x="636294" y="691559"/>
                </a:cubicBezTo>
                <a:cubicBezTo>
                  <a:pt x="510927" y="680730"/>
                  <a:pt x="132672" y="711278"/>
                  <a:pt x="0" y="691559"/>
                </a:cubicBezTo>
                <a:cubicBezTo>
                  <a:pt x="-5698" y="495722"/>
                  <a:pt x="20236" y="162801"/>
                  <a:pt x="0" y="0"/>
                </a:cubicBezTo>
                <a:close/>
              </a:path>
            </a:pathLst>
          </a:custGeom>
          <a:solidFill>
            <a:schemeClr val="accent4">
              <a:lumMod val="40000"/>
              <a:lumOff val="60000"/>
            </a:schemeClr>
          </a:solidFill>
          <a:ln w="28575" cap="flat" cmpd="sng">
            <a:solidFill>
              <a:schemeClr val="dk1"/>
            </a:solidFill>
            <a:prstDash val="solid"/>
            <a:miter lim="800000"/>
            <a:headEnd type="none" w="sm" len="sm"/>
            <a:tailEnd type="none" w="sm" len="sm"/>
          </a:ln>
          <a:effectLst>
            <a:outerShdw blurRad="50800" dist="38100" dir="2700000" algn="tl" rotWithShape="0">
              <a:srgbClr val="000000">
                <a:alpha val="40000"/>
              </a:srgbClr>
            </a:outerShdw>
          </a:effectLst>
        </p:spPr>
        <p:txBody>
          <a:bodyPr spcFirstLastPara="1" wrap="square" lIns="68569" tIns="34275" rIns="68569" bIns="34275" anchor="ctr" anchorCtr="0">
            <a:noAutofit/>
          </a:bodyPr>
          <a:lstStyle/>
          <a:p>
            <a:pPr algn="ctr"/>
            <a:r>
              <a:rPr lang="en-US" sz="1100" dirty="0" smtClean="0">
                <a:latin typeface="Trebuchet MS" panose="020B0603020202020204" pitchFamily="34" charset="0"/>
              </a:rPr>
              <a:t>”Ming” means brightness. The name was chosen by the first Ming Emperor as a contrast to the dark period in which the dynasty came to power.</a:t>
            </a:r>
            <a:endParaRPr lang="en-GB" sz="1100" dirty="0">
              <a:latin typeface="Trebuchet MS" panose="020B0603020202020204" pitchFamily="34" charset="0"/>
            </a:endParaRPr>
          </a:p>
        </p:txBody>
      </p:sp>
    </p:spTree>
    <p:extLst>
      <p:ext uri="{BB962C8B-B14F-4D97-AF65-F5344CB8AC3E}">
        <p14:creationId xmlns:p14="http://schemas.microsoft.com/office/powerpoint/2010/main" val="12835414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92A4A55472C344C950E4EEA7993E1ED" ma:contentTypeVersion="13" ma:contentTypeDescription="Create a new document." ma:contentTypeScope="" ma:versionID="5c60bb9143a1142e5043ba544926db03">
  <xsd:schema xmlns:xsd="http://www.w3.org/2001/XMLSchema" xmlns:xs="http://www.w3.org/2001/XMLSchema" xmlns:p="http://schemas.microsoft.com/office/2006/metadata/properties" xmlns:ns2="53038477-11b9-4b50-bb37-4d087f9619fe" xmlns:ns3="67e4d28b-84d4-496d-83de-d60e9caa6883" targetNamespace="http://schemas.microsoft.com/office/2006/metadata/properties" ma:root="true" ma:fieldsID="acb21d413a0d17cd82933749e58e0ab6" ns2:_="" ns3:_="">
    <xsd:import namespace="53038477-11b9-4b50-bb37-4d087f9619fe"/>
    <xsd:import namespace="67e4d28b-84d4-496d-83de-d60e9caa688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038477-11b9-4b50-bb37-4d087f9619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7e4d28b-84d4-496d-83de-d60e9caa68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9DB9125-7A69-4AB3-A100-8FCA23BABCE1}"/>
</file>

<file path=customXml/itemProps2.xml><?xml version="1.0" encoding="utf-8"?>
<ds:datastoreItem xmlns:ds="http://schemas.openxmlformats.org/officeDocument/2006/customXml" ds:itemID="{40FF347C-35B8-4CE2-9760-7EC959A49788}"/>
</file>

<file path=customXml/itemProps3.xml><?xml version="1.0" encoding="utf-8"?>
<ds:datastoreItem xmlns:ds="http://schemas.openxmlformats.org/officeDocument/2006/customXml" ds:itemID="{35F7914C-AC94-44AB-876B-A797C367707B}"/>
</file>

<file path=docProps/app.xml><?xml version="1.0" encoding="utf-8"?>
<Properties xmlns="http://schemas.openxmlformats.org/officeDocument/2006/extended-properties" xmlns:vt="http://schemas.openxmlformats.org/officeDocument/2006/docPropsVTypes">
  <TotalTime>0</TotalTime>
  <Words>475</Words>
  <Application>Microsoft Office PowerPoint</Application>
  <PresentationFormat>Widescreen</PresentationFormat>
  <Paragraphs>38</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SimSun</vt:lpstr>
      <vt:lpstr>游ゴシック</vt:lpstr>
      <vt:lpstr>Aharoni</vt:lpstr>
      <vt:lpstr>Arial</vt:lpstr>
      <vt:lpstr>Bookman Old Style</vt:lpstr>
      <vt:lpstr>Calibri</vt:lpstr>
      <vt:lpstr>Calibri Light</vt:lpstr>
      <vt:lpstr>Century Gothic</vt:lpstr>
      <vt:lpstr>Trebuchet MS</vt:lpstr>
      <vt:lpstr>Office Theme</vt:lpstr>
      <vt:lpstr>Ming China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Ming China</dc:title>
  <dc:creator>Amelia Price</dc:creator>
  <cp:lastModifiedBy>Amelia Price</cp:lastModifiedBy>
  <cp:revision>1</cp:revision>
  <dcterms:created xsi:type="dcterms:W3CDTF">2022-06-04T15:10:49Z</dcterms:created>
  <dcterms:modified xsi:type="dcterms:W3CDTF">2022-06-04T15:11:24Z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0x010100192A4A55472C344C950E4EEA7993E1ED</vt:lpwstr>
  </property>
</Properties>
</file>