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39"/>
  </p:notesMasterIdLst>
  <p:sldIdLst>
    <p:sldId id="256" r:id="rId5"/>
    <p:sldId id="456" r:id="rId6"/>
    <p:sldId id="287" r:id="rId7"/>
    <p:sldId id="416" r:id="rId8"/>
    <p:sldId id="259" r:id="rId9"/>
    <p:sldId id="262" r:id="rId10"/>
    <p:sldId id="263" r:id="rId11"/>
    <p:sldId id="264" r:id="rId12"/>
    <p:sldId id="266" r:id="rId13"/>
    <p:sldId id="265" r:id="rId14"/>
    <p:sldId id="267" r:id="rId15"/>
    <p:sldId id="268" r:id="rId16"/>
    <p:sldId id="269" r:id="rId17"/>
    <p:sldId id="295" r:id="rId18"/>
    <p:sldId id="296" r:id="rId19"/>
    <p:sldId id="417" r:id="rId20"/>
    <p:sldId id="414" r:id="rId21"/>
    <p:sldId id="277" r:id="rId22"/>
    <p:sldId id="285" r:id="rId23"/>
    <p:sldId id="413" r:id="rId24"/>
    <p:sldId id="412" r:id="rId25"/>
    <p:sldId id="317" r:id="rId26"/>
    <p:sldId id="318" r:id="rId27"/>
    <p:sldId id="411" r:id="rId28"/>
    <p:sldId id="418" r:id="rId29"/>
    <p:sldId id="419" r:id="rId30"/>
    <p:sldId id="420" r:id="rId31"/>
    <p:sldId id="421" r:id="rId32"/>
    <p:sldId id="260" r:id="rId33"/>
    <p:sldId id="261" r:id="rId34"/>
    <p:sldId id="281" r:id="rId35"/>
    <p:sldId id="280" r:id="rId36"/>
    <p:sldId id="451" r:id="rId37"/>
    <p:sldId id="284"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ire Hockin (DEA Staff)" initials="CH(S" lastIdx="1" clrIdx="0">
    <p:extLst>
      <p:ext uri="{19B8F6BF-5375-455C-9EA6-DF929625EA0E}">
        <p15:presenceInfo xmlns:p15="http://schemas.microsoft.com/office/powerpoint/2012/main" userId="S::HockinC@deanerycofeacademy.org.uk::b9c0cf46-66ae-40b5-8390-c1826a3556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0E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4F25E1-D647-1AA4-2895-0B7FB7077C9A}" v="227" dt="2025-09-18T15:02:39.159"/>
    <p1510:client id="{5E27910E-FB11-3B2D-DBDF-47D86BEEBEB3}" v="45" dt="2025-09-18T13:13:04.913"/>
    <p1510:client id="{67CC1710-D766-831D-7C21-1A71A87EFECF}" v="42" dt="2025-09-18T15:42:25.181"/>
    <p1510:client id="{7535AC33-90F3-25CF-5838-36ED516E0D36}" v="61" dt="2025-09-18T12:45:07.121"/>
    <p1510:client id="{7C732E5E-0338-9423-4D53-A30CB28AC64D}" v="27" dt="2025-09-18T15:12:38.873"/>
    <p1510:client id="{A2B7F514-552C-C1C8-D0C5-8CE73EBE91E5}" v="35" dt="2025-09-19T07:48:14.210"/>
    <p1510:client id="{CC1F779D-C849-436A-2334-F4695B7E614E}" v="729" dt="2025-09-18T08:26:20.5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6899AC-2AF5-4CFF-9D37-0F60E77CF6CB}" type="doc">
      <dgm:prSet loTypeId="urn:microsoft.com/office/officeart/2016/7/layout/BasicTimeline" loCatId="timeline" qsTypeId="urn:microsoft.com/office/officeart/2005/8/quickstyle/simple1" qsCatId="simple" csTypeId="urn:microsoft.com/office/officeart/2005/8/colors/accent1_2" csCatId="accent1" phldr="1"/>
      <dgm:spPr/>
      <dgm:t>
        <a:bodyPr/>
        <a:lstStyle/>
        <a:p>
          <a:endParaRPr lang="en-GB"/>
        </a:p>
      </dgm:t>
    </dgm:pt>
    <dgm:pt modelId="{2A8946D0-A0BA-474B-A285-CC205C518A14}">
      <dgm:prSet phldrT="[Text]" phldr="0" custT="1"/>
      <dgm:spPr/>
      <dgm:t>
        <a:bodyPr/>
        <a:lstStyle/>
        <a:p>
          <a:pPr>
            <a:defRPr b="1"/>
          </a:pPr>
          <a:r>
            <a:rPr lang="en-GB" sz="2400">
              <a:latin typeface="Trebuchet MS" panose="020B0603020202020204"/>
            </a:rPr>
            <a:t>October</a:t>
          </a:r>
          <a:endParaRPr lang="en-GB" sz="2400"/>
        </a:p>
      </dgm:t>
    </dgm:pt>
    <dgm:pt modelId="{B8F56BA5-91DF-4398-AAD0-841CB9EB28CF}" type="parTrans" cxnId="{38550E72-656F-427E-B5AC-39B46B85750B}">
      <dgm:prSet/>
      <dgm:spPr/>
      <dgm:t>
        <a:bodyPr/>
        <a:lstStyle/>
        <a:p>
          <a:endParaRPr lang="en-GB"/>
        </a:p>
      </dgm:t>
    </dgm:pt>
    <dgm:pt modelId="{95C524F6-E953-4FDB-BF51-E841C3F80536}" type="sibTrans" cxnId="{38550E72-656F-427E-B5AC-39B46B85750B}">
      <dgm:prSet/>
      <dgm:spPr/>
      <dgm:t>
        <a:bodyPr/>
        <a:lstStyle/>
        <a:p>
          <a:endParaRPr lang="en-GB"/>
        </a:p>
      </dgm:t>
    </dgm:pt>
    <dgm:pt modelId="{A32B7228-8358-47BE-8218-42F5EF0DE247}">
      <dgm:prSet phldrT="[Text]" phldr="0" custT="1"/>
      <dgm:spPr/>
      <dgm:t>
        <a:bodyPr/>
        <a:lstStyle/>
        <a:p>
          <a:r>
            <a:rPr lang="en-GB" sz="2000">
              <a:latin typeface="Trebuchet MS" panose="020B0603020202020204"/>
            </a:rPr>
            <a:t>SLT Interviews</a:t>
          </a:r>
          <a:endParaRPr lang="en-GB" sz="2000"/>
        </a:p>
      </dgm:t>
    </dgm:pt>
    <dgm:pt modelId="{6E486129-4EDC-4293-9163-B371A2E19466}" type="parTrans" cxnId="{63ED10E9-0A4E-4488-8A5C-038451348278}">
      <dgm:prSet/>
      <dgm:spPr/>
      <dgm:t>
        <a:bodyPr/>
        <a:lstStyle/>
        <a:p>
          <a:endParaRPr lang="en-GB"/>
        </a:p>
      </dgm:t>
    </dgm:pt>
    <dgm:pt modelId="{48524AF8-9162-4417-99F5-C9A74B3AE5AE}" type="sibTrans" cxnId="{63ED10E9-0A4E-4488-8A5C-038451348278}">
      <dgm:prSet/>
      <dgm:spPr/>
      <dgm:t>
        <a:bodyPr/>
        <a:lstStyle/>
        <a:p>
          <a:endParaRPr lang="en-GB"/>
        </a:p>
      </dgm:t>
    </dgm:pt>
    <dgm:pt modelId="{6092D7D4-F117-4B02-8D5B-B49FFE5E35E6}">
      <dgm:prSet phldrT="[Text]" phldr="0" custT="1"/>
      <dgm:spPr/>
      <dgm:t>
        <a:bodyPr/>
        <a:lstStyle/>
        <a:p>
          <a:pPr>
            <a:defRPr b="1"/>
          </a:pPr>
          <a:r>
            <a:rPr lang="en-GB" sz="2400" b="1">
              <a:latin typeface="Trebuchet MS" panose="020B0603020202020204"/>
            </a:rPr>
            <a:t>November 11th</a:t>
          </a:r>
          <a:endParaRPr lang="en-GB" sz="2400" b="1"/>
        </a:p>
      </dgm:t>
    </dgm:pt>
    <dgm:pt modelId="{0EF7D41D-D6FB-4614-BB79-6CF62CD23DC9}" type="parTrans" cxnId="{C7DDDA75-CA77-4149-B352-851A07B380FD}">
      <dgm:prSet/>
      <dgm:spPr/>
      <dgm:t>
        <a:bodyPr/>
        <a:lstStyle/>
        <a:p>
          <a:endParaRPr lang="en-GB"/>
        </a:p>
      </dgm:t>
    </dgm:pt>
    <dgm:pt modelId="{DBD19E14-2145-4330-85D7-CF816BA44929}" type="sibTrans" cxnId="{C7DDDA75-CA77-4149-B352-851A07B380FD}">
      <dgm:prSet/>
      <dgm:spPr/>
      <dgm:t>
        <a:bodyPr/>
        <a:lstStyle/>
        <a:p>
          <a:endParaRPr lang="en-GB"/>
        </a:p>
      </dgm:t>
    </dgm:pt>
    <dgm:pt modelId="{92602691-1FCC-465B-9452-F4F1906C2242}">
      <dgm:prSet phldrT="[Text]" phldr="0" custT="1"/>
      <dgm:spPr/>
      <dgm:t>
        <a:bodyPr/>
        <a:lstStyle/>
        <a:p>
          <a:r>
            <a:rPr lang="en-GB" sz="2000" b="0">
              <a:latin typeface="Trebuchet MS" panose="020B0603020202020204"/>
            </a:rPr>
            <a:t>Mocks (most subjects)</a:t>
          </a:r>
          <a:endParaRPr lang="en-GB" sz="2000" b="0"/>
        </a:p>
      </dgm:t>
    </dgm:pt>
    <dgm:pt modelId="{592D96A7-D11A-4C48-9459-4218B1647632}" type="parTrans" cxnId="{2B4AC08A-9BA7-4B60-BD5A-B539F5334D60}">
      <dgm:prSet/>
      <dgm:spPr/>
      <dgm:t>
        <a:bodyPr/>
        <a:lstStyle/>
        <a:p>
          <a:endParaRPr lang="en-GB"/>
        </a:p>
      </dgm:t>
    </dgm:pt>
    <dgm:pt modelId="{4D869C08-A672-418F-B2A2-599BE3D8B9CB}" type="sibTrans" cxnId="{2B4AC08A-9BA7-4B60-BD5A-B539F5334D60}">
      <dgm:prSet/>
      <dgm:spPr/>
      <dgm:t>
        <a:bodyPr/>
        <a:lstStyle/>
        <a:p>
          <a:endParaRPr lang="en-GB"/>
        </a:p>
      </dgm:t>
    </dgm:pt>
    <dgm:pt modelId="{46962260-08CD-4191-8317-2807CD445445}">
      <dgm:prSet phldrT="[Text]" phldr="0" custT="1"/>
      <dgm:spPr/>
      <dgm:t>
        <a:bodyPr/>
        <a:lstStyle/>
        <a:p>
          <a:pPr>
            <a:defRPr b="1"/>
          </a:pPr>
          <a:r>
            <a:rPr lang="en-GB" sz="2400" b="1">
              <a:latin typeface="Trebuchet MS" panose="020B0603020202020204"/>
            </a:rPr>
            <a:t>December 17th</a:t>
          </a:r>
          <a:endParaRPr lang="en-GB" sz="2400" b="1"/>
        </a:p>
      </dgm:t>
    </dgm:pt>
    <dgm:pt modelId="{1532684B-4FF6-4F3E-8ED2-82BCF228CC85}" type="parTrans" cxnId="{DA29E003-CB1C-42A1-A151-C6C271130185}">
      <dgm:prSet/>
      <dgm:spPr/>
      <dgm:t>
        <a:bodyPr/>
        <a:lstStyle/>
        <a:p>
          <a:endParaRPr lang="en-GB"/>
        </a:p>
      </dgm:t>
    </dgm:pt>
    <dgm:pt modelId="{5C864C8C-41C0-4C45-955C-FA0CDDF28086}" type="sibTrans" cxnId="{DA29E003-CB1C-42A1-A151-C6C271130185}">
      <dgm:prSet/>
      <dgm:spPr/>
      <dgm:t>
        <a:bodyPr/>
        <a:lstStyle/>
        <a:p>
          <a:endParaRPr lang="en-GB"/>
        </a:p>
      </dgm:t>
    </dgm:pt>
    <dgm:pt modelId="{46809D6A-80B5-4EA7-9D5C-CD5097259055}">
      <dgm:prSet phldrT="[Text]" phldr="0" custT="1"/>
      <dgm:spPr/>
      <dgm:t>
        <a:bodyPr/>
        <a:lstStyle/>
        <a:p>
          <a:r>
            <a:rPr lang="en-GB" sz="1800" b="0">
              <a:latin typeface="Trebuchet MS" panose="020B0603020202020204"/>
            </a:rPr>
            <a:t>Parent Consultation Evening</a:t>
          </a:r>
        </a:p>
      </dgm:t>
    </dgm:pt>
    <dgm:pt modelId="{55743F21-A173-4EE0-9F3F-1341EECFB52E}" type="parTrans" cxnId="{2AA6F27D-F53F-4200-B9BA-C901FEE7A94F}">
      <dgm:prSet/>
      <dgm:spPr/>
      <dgm:t>
        <a:bodyPr/>
        <a:lstStyle/>
        <a:p>
          <a:endParaRPr lang="en-GB"/>
        </a:p>
      </dgm:t>
    </dgm:pt>
    <dgm:pt modelId="{C4A34518-7D72-4337-90E1-BD9C9172F818}" type="sibTrans" cxnId="{2AA6F27D-F53F-4200-B9BA-C901FEE7A94F}">
      <dgm:prSet/>
      <dgm:spPr/>
      <dgm:t>
        <a:bodyPr/>
        <a:lstStyle/>
        <a:p>
          <a:endParaRPr lang="en-GB"/>
        </a:p>
      </dgm:t>
    </dgm:pt>
    <dgm:pt modelId="{49B578C8-33B3-4ED3-A8F8-8A20BAE230EA}">
      <dgm:prSet phldr="0" custT="1"/>
      <dgm:spPr/>
      <dgm:t>
        <a:bodyPr/>
        <a:lstStyle/>
        <a:p>
          <a:pPr>
            <a:defRPr b="1"/>
          </a:pPr>
          <a:r>
            <a:rPr lang="en-GB" sz="2400" b="1">
              <a:latin typeface="Trebuchet MS" panose="020B0603020202020204"/>
            </a:rPr>
            <a:t>February</a:t>
          </a:r>
        </a:p>
      </dgm:t>
    </dgm:pt>
    <dgm:pt modelId="{C1A45B76-51F3-40C7-99BE-E62BE70F5263}" type="parTrans" cxnId="{594ABD3F-ADA3-46A8-887C-E338046429AA}">
      <dgm:prSet/>
      <dgm:spPr/>
    </dgm:pt>
    <dgm:pt modelId="{B5C498B9-2928-4200-8175-47E2AB283DCD}" type="sibTrans" cxnId="{594ABD3F-ADA3-46A8-887C-E338046429AA}">
      <dgm:prSet/>
      <dgm:spPr/>
    </dgm:pt>
    <dgm:pt modelId="{B6663515-D976-41B8-8529-2C2651BC7590}">
      <dgm:prSet phldr="0" custT="1"/>
      <dgm:spPr/>
      <dgm:t>
        <a:bodyPr/>
        <a:lstStyle/>
        <a:p>
          <a:r>
            <a:rPr lang="en-GB" sz="2000" b="0">
              <a:latin typeface="Trebuchet MS" panose="020B0603020202020204"/>
            </a:rPr>
            <a:t>SLT Interviews</a:t>
          </a:r>
        </a:p>
      </dgm:t>
    </dgm:pt>
    <dgm:pt modelId="{23A89472-9857-48E5-87E1-5BBE3646DD5D}" type="parTrans" cxnId="{E4ECE7B7-07A5-42B7-B652-FE7172A4FDA0}">
      <dgm:prSet/>
      <dgm:spPr/>
    </dgm:pt>
    <dgm:pt modelId="{95B703D3-C497-4D96-A853-5FE3AB98D95F}" type="sibTrans" cxnId="{E4ECE7B7-07A5-42B7-B652-FE7172A4FDA0}">
      <dgm:prSet/>
      <dgm:spPr/>
    </dgm:pt>
    <dgm:pt modelId="{809C44E0-A0EB-4147-8C23-A2AA3304D705}">
      <dgm:prSet phldr="0"/>
      <dgm:spPr/>
      <dgm:t>
        <a:bodyPr/>
        <a:lstStyle/>
        <a:p>
          <a:r>
            <a:rPr lang="en-GB" sz="2000" b="0">
              <a:latin typeface="Trebuchet MS" panose="020B0603020202020204"/>
            </a:rPr>
            <a:t>GCSE PE / Drama Practical</a:t>
          </a:r>
        </a:p>
      </dgm:t>
    </dgm:pt>
    <dgm:pt modelId="{19DE5C6C-F6B2-45A9-BB1C-7B22657CC83C}" type="parTrans" cxnId="{0481B7D3-1EA6-45F6-B843-0AD0C413CA55}">
      <dgm:prSet/>
      <dgm:spPr/>
    </dgm:pt>
    <dgm:pt modelId="{5EF2BE1D-6C06-4114-A92B-D33556D173CD}" type="sibTrans" cxnId="{0481B7D3-1EA6-45F6-B843-0AD0C413CA55}">
      <dgm:prSet/>
      <dgm:spPr/>
    </dgm:pt>
    <dgm:pt modelId="{19D11886-F626-497E-A407-B3F605E0C773}">
      <dgm:prSet phldr="0" custT="1"/>
      <dgm:spPr/>
      <dgm:t>
        <a:bodyPr/>
        <a:lstStyle/>
        <a:p>
          <a:pPr>
            <a:defRPr b="1"/>
          </a:pPr>
          <a:r>
            <a:rPr lang="en-GB" sz="2400" b="1">
              <a:latin typeface="Trebuchet MS" panose="020B0603020202020204"/>
            </a:rPr>
            <a:t>March 2nd</a:t>
          </a:r>
        </a:p>
      </dgm:t>
    </dgm:pt>
    <dgm:pt modelId="{3C7A4E3D-C690-4731-A1A9-C7ACFCE69626}" type="parTrans" cxnId="{C2D1185B-3F0D-4F5C-95C2-A3A00B197E4B}">
      <dgm:prSet/>
      <dgm:spPr/>
    </dgm:pt>
    <dgm:pt modelId="{9BA9B3D2-31DD-470E-B512-DB1CE8C878DC}" type="sibTrans" cxnId="{C2D1185B-3F0D-4F5C-95C2-A3A00B197E4B}">
      <dgm:prSet/>
      <dgm:spPr/>
    </dgm:pt>
    <dgm:pt modelId="{C55F2B41-AEDC-474C-9B8A-1C047EE5EEE8}">
      <dgm:prSet phldr="0" custT="1"/>
      <dgm:spPr/>
      <dgm:t>
        <a:bodyPr/>
        <a:lstStyle/>
        <a:p>
          <a:r>
            <a:rPr lang="en-GB" sz="2000" b="0">
              <a:latin typeface="Trebuchet MS" panose="020B0603020202020204"/>
            </a:rPr>
            <a:t>Mocks (most subjects </a:t>
          </a:r>
          <a:r>
            <a:rPr lang="en-GB" sz="2000" b="0" err="1">
              <a:latin typeface="Trebuchet MS" panose="020B0603020202020204"/>
            </a:rPr>
            <a:t>incl</a:t>
          </a:r>
          <a:r>
            <a:rPr lang="en-GB" sz="2000" b="0">
              <a:latin typeface="Trebuchet MS" panose="020B0603020202020204"/>
            </a:rPr>
            <a:t> MFL speaking)</a:t>
          </a:r>
          <a:endParaRPr lang="en-GB" sz="2000" b="0"/>
        </a:p>
      </dgm:t>
    </dgm:pt>
    <dgm:pt modelId="{80777905-0C95-4757-9965-9EE2F986A4EB}" type="parTrans" cxnId="{00CB90AA-7ED4-4027-A5DA-0B2DB8C08B05}">
      <dgm:prSet/>
      <dgm:spPr/>
    </dgm:pt>
    <dgm:pt modelId="{1D8C0679-FA86-492C-B68E-79EF20CA3D8A}" type="sibTrans" cxnId="{00CB90AA-7ED4-4027-A5DA-0B2DB8C08B05}">
      <dgm:prSet/>
      <dgm:spPr/>
    </dgm:pt>
    <dgm:pt modelId="{C84A2AF5-BD97-4296-8A86-209226B9C950}">
      <dgm:prSet phldr="0"/>
      <dgm:spPr/>
      <dgm:t>
        <a:bodyPr/>
        <a:lstStyle/>
        <a:p>
          <a:r>
            <a:rPr lang="en-GB" sz="2000" b="0">
              <a:latin typeface="Trebuchet MS" panose="020B0603020202020204"/>
            </a:rPr>
            <a:t>Reports</a:t>
          </a:r>
        </a:p>
      </dgm:t>
    </dgm:pt>
    <dgm:pt modelId="{79C9231D-DBDD-41D2-9E01-86A9BFC8CEB2}" type="parTrans" cxnId="{29F5D609-8355-4DFE-B34A-F32CB231F7D5}">
      <dgm:prSet/>
      <dgm:spPr/>
    </dgm:pt>
    <dgm:pt modelId="{3F7AEDE1-AAC0-461F-85B4-D6B783A38E19}" type="sibTrans" cxnId="{29F5D609-8355-4DFE-B34A-F32CB231F7D5}">
      <dgm:prSet/>
      <dgm:spPr/>
    </dgm:pt>
    <dgm:pt modelId="{BD4A8312-F18C-4D3E-B18F-E942F2CC0836}">
      <dgm:prSet phldr="0"/>
      <dgm:spPr/>
      <dgm:t>
        <a:bodyPr/>
        <a:lstStyle/>
        <a:p>
          <a:r>
            <a:rPr lang="en-GB" sz="1800">
              <a:latin typeface="Trebuchet MS" panose="020B0603020202020204"/>
            </a:rPr>
            <a:t>Reports</a:t>
          </a:r>
          <a:endParaRPr lang="en-GB" sz="1800"/>
        </a:p>
      </dgm:t>
    </dgm:pt>
    <dgm:pt modelId="{93DD9939-E47D-473F-8A40-347B394C8E3A}" type="parTrans" cxnId="{D950A5CF-4972-4A67-A77B-1B131533B6F8}">
      <dgm:prSet/>
      <dgm:spPr/>
    </dgm:pt>
    <dgm:pt modelId="{04ECC103-B846-46F9-9C48-25E2869451B1}" type="sibTrans" cxnId="{D950A5CF-4972-4A67-A77B-1B131533B6F8}">
      <dgm:prSet/>
      <dgm:spPr/>
    </dgm:pt>
    <dgm:pt modelId="{A60AE115-B874-47E7-8F3D-C8C6105540B3}">
      <dgm:prSet phldr="0" custT="1"/>
      <dgm:spPr/>
      <dgm:t>
        <a:bodyPr/>
        <a:lstStyle/>
        <a:p>
          <a:pPr rtl="0">
            <a:defRPr b="1"/>
          </a:pPr>
          <a:r>
            <a:rPr lang="en-GB" sz="2400" b="1">
              <a:latin typeface="Trebuchet MS" panose="020B0603020202020204"/>
            </a:rPr>
            <a:t>May 4th - June 26th</a:t>
          </a:r>
        </a:p>
      </dgm:t>
    </dgm:pt>
    <dgm:pt modelId="{72F1922C-D9D6-4933-9CC5-2025430714A3}" type="parTrans" cxnId="{1B974572-AD57-4B37-8FA2-CD9D98E5C391}">
      <dgm:prSet/>
      <dgm:spPr/>
    </dgm:pt>
    <dgm:pt modelId="{A8C04213-716B-4541-9D9C-288FA9D4C69A}" type="sibTrans" cxnId="{1B974572-AD57-4B37-8FA2-CD9D98E5C391}">
      <dgm:prSet/>
      <dgm:spPr/>
    </dgm:pt>
    <dgm:pt modelId="{23B2988B-E185-4625-914C-5D5CFAF19A1C}">
      <dgm:prSet phldr="0" custT="1"/>
      <dgm:spPr/>
      <dgm:t>
        <a:bodyPr/>
        <a:lstStyle/>
        <a:p>
          <a:r>
            <a:rPr lang="en-GB" sz="2000" b="0">
              <a:latin typeface="Trebuchet MS" panose="020B0603020202020204"/>
            </a:rPr>
            <a:t>Summer Exam Session</a:t>
          </a:r>
        </a:p>
      </dgm:t>
    </dgm:pt>
    <dgm:pt modelId="{E569A2BF-5A60-4478-9E32-2FBA4BA608ED}" type="parTrans" cxnId="{FDD8DEEB-91A5-49A4-97EA-2E2C81E6F3D7}">
      <dgm:prSet/>
      <dgm:spPr/>
    </dgm:pt>
    <dgm:pt modelId="{2DF03BFE-CA54-44ED-88AF-4B9FBF45EBC7}" type="sibTrans" cxnId="{FDD8DEEB-91A5-49A4-97EA-2E2C81E6F3D7}">
      <dgm:prSet/>
      <dgm:spPr/>
    </dgm:pt>
    <dgm:pt modelId="{A3624C7F-AF96-4295-9D75-B32828644618}">
      <dgm:prSet phldr="0" custT="1"/>
      <dgm:spPr/>
      <dgm:t>
        <a:bodyPr/>
        <a:lstStyle/>
        <a:p>
          <a:pPr>
            <a:defRPr b="1"/>
          </a:pPr>
          <a:r>
            <a:rPr lang="en-GB" sz="2400" b="1">
              <a:latin typeface="Trebuchet MS" panose="020B0603020202020204"/>
            </a:rPr>
            <a:t>January</a:t>
          </a:r>
        </a:p>
      </dgm:t>
    </dgm:pt>
    <dgm:pt modelId="{62C5BF58-778A-46FF-8802-7DD962DEE2AF}" type="parTrans" cxnId="{6B7F27CB-44C2-4AC1-8797-6CD8E27E47CE}">
      <dgm:prSet/>
      <dgm:spPr/>
    </dgm:pt>
    <dgm:pt modelId="{B5F867A8-ABA2-4825-BE17-17A4085DC245}" type="sibTrans" cxnId="{6B7F27CB-44C2-4AC1-8797-6CD8E27E47CE}">
      <dgm:prSet/>
      <dgm:spPr/>
    </dgm:pt>
    <dgm:pt modelId="{C418F622-666E-4712-9DA4-2DBA95DBCD77}">
      <dgm:prSet phldr="0" custT="1"/>
      <dgm:spPr/>
      <dgm:t>
        <a:bodyPr/>
        <a:lstStyle/>
        <a:p>
          <a:r>
            <a:rPr lang="en-GB" sz="2000" b="0">
              <a:latin typeface="Trebuchet MS" panose="020B0603020202020204"/>
            </a:rPr>
            <a:t>College Applications</a:t>
          </a:r>
        </a:p>
      </dgm:t>
    </dgm:pt>
    <dgm:pt modelId="{B8D6AE1B-5278-4488-A4B0-AA901DB213B9}" type="parTrans" cxnId="{A446B30F-6440-4404-AC19-700E67F2A6C9}">
      <dgm:prSet/>
      <dgm:spPr/>
    </dgm:pt>
    <dgm:pt modelId="{5AFF39E9-6970-4DAF-A6E8-50324811E828}" type="sibTrans" cxnId="{A446B30F-6440-4404-AC19-700E67F2A6C9}">
      <dgm:prSet/>
      <dgm:spPr/>
    </dgm:pt>
    <dgm:pt modelId="{4BA6BB78-0C7A-4653-9DD3-B1EE9B95A7AF}">
      <dgm:prSet phldr="0"/>
      <dgm:spPr/>
      <dgm:t>
        <a:bodyPr/>
        <a:lstStyle/>
        <a:p>
          <a:r>
            <a:rPr lang="en-GB" sz="1800" b="0">
              <a:latin typeface="Calibri"/>
              <a:ea typeface="Calibri"/>
              <a:cs typeface="Calibri"/>
            </a:rPr>
            <a:t>College Applications</a:t>
          </a:r>
          <a:endParaRPr lang="en-GB" sz="1800" b="0">
            <a:latin typeface="Trebuchet MS" panose="020B0603020202020204"/>
          </a:endParaRPr>
        </a:p>
      </dgm:t>
    </dgm:pt>
    <dgm:pt modelId="{D9E617A8-6CEE-4D78-B997-92E39631CF58}" type="parTrans" cxnId="{D1F91343-B1A5-4E8C-B394-B495ED11D1D4}">
      <dgm:prSet/>
      <dgm:spPr/>
    </dgm:pt>
    <dgm:pt modelId="{4DEC7CD2-4B62-4E8A-9DD2-B51235897B90}" type="sibTrans" cxnId="{D1F91343-B1A5-4E8C-B394-B495ED11D1D4}">
      <dgm:prSet/>
      <dgm:spPr/>
    </dgm:pt>
    <dgm:pt modelId="{14C0BD00-369D-475A-B4C2-E31FBEDB37AB}">
      <dgm:prSet phldr="0" custT="1"/>
      <dgm:spPr/>
      <dgm:t>
        <a:bodyPr/>
        <a:lstStyle/>
        <a:p>
          <a:pPr>
            <a:defRPr b="1"/>
          </a:pPr>
          <a:r>
            <a:rPr lang="en-GB" sz="2400" b="1">
              <a:latin typeface="Trebuchet MS" panose="020B0603020202020204"/>
            </a:rPr>
            <a:t>April</a:t>
          </a:r>
        </a:p>
      </dgm:t>
    </dgm:pt>
    <dgm:pt modelId="{C6649336-50A3-423A-89ED-B9E16BEC394B}" type="parTrans" cxnId="{08E549FD-209F-4AD6-BF22-B7EFDC9472A7}">
      <dgm:prSet/>
      <dgm:spPr/>
    </dgm:pt>
    <dgm:pt modelId="{D59DE119-422A-46E0-B6AF-5CE7584B8E94}" type="sibTrans" cxnId="{08E549FD-209F-4AD6-BF22-B7EFDC9472A7}">
      <dgm:prSet/>
      <dgm:spPr/>
    </dgm:pt>
    <dgm:pt modelId="{06AEBE23-A7C8-4B6A-ACA0-6DA05A930E79}">
      <dgm:prSet phldr="0" custT="1"/>
      <dgm:spPr/>
      <dgm:t>
        <a:bodyPr/>
        <a:lstStyle/>
        <a:p>
          <a:r>
            <a:rPr lang="en-GB" sz="2000" b="0">
              <a:latin typeface="Trebuchet MS" panose="020B0603020202020204"/>
            </a:rPr>
            <a:t>Speaking exams</a:t>
          </a:r>
        </a:p>
      </dgm:t>
    </dgm:pt>
    <dgm:pt modelId="{9BC2D970-0636-46E7-8AC6-5E3D042C3107}" type="parTrans" cxnId="{066523ED-7363-4EB0-B817-5E9C3F51353C}">
      <dgm:prSet/>
      <dgm:spPr/>
    </dgm:pt>
    <dgm:pt modelId="{E94B2926-48FC-469D-8310-C157B37A37E7}" type="sibTrans" cxnId="{066523ED-7363-4EB0-B817-5E9C3F51353C}">
      <dgm:prSet/>
      <dgm:spPr/>
    </dgm:pt>
    <dgm:pt modelId="{DBBE1D02-0829-4AF8-BC46-65B47B093C69}">
      <dgm:prSet phldr="0"/>
      <dgm:spPr/>
      <dgm:t>
        <a:bodyPr/>
        <a:lstStyle/>
        <a:p>
          <a:r>
            <a:rPr lang="en-GB" sz="2000" b="0">
              <a:latin typeface="Trebuchet MS" panose="020B0603020202020204"/>
            </a:rPr>
            <a:t>Music Assessments</a:t>
          </a:r>
        </a:p>
      </dgm:t>
    </dgm:pt>
    <dgm:pt modelId="{8D6699F2-F83D-4CD2-8434-A3981A585AF5}" type="parTrans" cxnId="{C6B181E6-F531-492B-9A8F-94745FAF5F9B}">
      <dgm:prSet/>
      <dgm:spPr/>
    </dgm:pt>
    <dgm:pt modelId="{72863003-76E2-41D6-A7CD-AEBC7DFB4FD4}" type="sibTrans" cxnId="{C6B181E6-F531-492B-9A8F-94745FAF5F9B}">
      <dgm:prSet/>
      <dgm:spPr/>
    </dgm:pt>
    <dgm:pt modelId="{2FAC1922-488C-4056-94E8-71A1AE11A9AB}">
      <dgm:prSet phldr="0" custT="1"/>
      <dgm:spPr/>
      <dgm:t>
        <a:bodyPr/>
        <a:lstStyle/>
        <a:p>
          <a:pPr>
            <a:defRPr b="1"/>
          </a:pPr>
          <a:r>
            <a:rPr lang="en-GB" sz="2400" b="1">
              <a:latin typeface="Trebuchet MS" panose="020B0603020202020204"/>
            </a:rPr>
            <a:t>August 20th</a:t>
          </a:r>
        </a:p>
      </dgm:t>
    </dgm:pt>
    <dgm:pt modelId="{EFAE97FD-A024-498E-A8F8-3D51DB3E1D0B}" type="parTrans" cxnId="{01F4CC55-CD8D-47BB-B228-F6121630222E}">
      <dgm:prSet/>
      <dgm:spPr/>
    </dgm:pt>
    <dgm:pt modelId="{8C68BEBB-5062-4063-9EC0-A3E649A97A0E}" type="sibTrans" cxnId="{01F4CC55-CD8D-47BB-B228-F6121630222E}">
      <dgm:prSet/>
      <dgm:spPr/>
    </dgm:pt>
    <dgm:pt modelId="{442A007E-2213-427D-B248-11C82D13B853}">
      <dgm:prSet phldr="0" custT="1"/>
      <dgm:spPr/>
      <dgm:t>
        <a:bodyPr/>
        <a:lstStyle/>
        <a:p>
          <a:pPr rtl="0"/>
          <a:r>
            <a:rPr lang="en-GB" sz="2000" b="0">
              <a:latin typeface="Trebuchet MS" panose="020B0603020202020204"/>
            </a:rPr>
            <a:t>Results Day</a:t>
          </a:r>
        </a:p>
      </dgm:t>
    </dgm:pt>
    <dgm:pt modelId="{E0871028-D455-4163-950F-FE7CB6B11807}" type="parTrans" cxnId="{4BDECF4A-2B9A-4618-A3F7-355DF1A026B0}">
      <dgm:prSet/>
      <dgm:spPr/>
    </dgm:pt>
    <dgm:pt modelId="{4299B32F-A69E-4972-8200-F43288E9CA6F}" type="sibTrans" cxnId="{4BDECF4A-2B9A-4618-A3F7-355DF1A026B0}">
      <dgm:prSet/>
      <dgm:spPr/>
    </dgm:pt>
    <dgm:pt modelId="{24011ADD-D9BC-4FD2-9813-5D7AD884B6C0}" type="pres">
      <dgm:prSet presAssocID="{5D6899AC-2AF5-4CFF-9D37-0F60E77CF6CB}" presName="root" presStyleCnt="0">
        <dgm:presLayoutVars>
          <dgm:chMax/>
          <dgm:chPref/>
          <dgm:animLvl val="lvl"/>
        </dgm:presLayoutVars>
      </dgm:prSet>
      <dgm:spPr/>
    </dgm:pt>
    <dgm:pt modelId="{DFB03ED1-1406-4421-93CC-B185C755533E}" type="pres">
      <dgm:prSet presAssocID="{5D6899AC-2AF5-4CFF-9D37-0F60E77CF6CB}" presName="divider" presStyleLbl="fgAccFollowNode1" presStyleIdx="0" presStyleCnt="1"/>
      <dgm:spPr>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tailEnd type="triangle" w="lg" len="lg"/>
        </a:ln>
        <a:effectLst/>
      </dgm:spPr>
    </dgm:pt>
    <dgm:pt modelId="{D6C8CFB8-AB8E-4DF1-A3B1-3223C1BF3451}" type="pres">
      <dgm:prSet presAssocID="{5D6899AC-2AF5-4CFF-9D37-0F60E77CF6CB}" presName="nodes" presStyleCnt="0">
        <dgm:presLayoutVars>
          <dgm:chMax/>
          <dgm:chPref/>
          <dgm:animLvl val="lvl"/>
        </dgm:presLayoutVars>
      </dgm:prSet>
      <dgm:spPr/>
    </dgm:pt>
    <dgm:pt modelId="{2BCB3474-E259-40B8-A296-2372747BD30D}" type="pres">
      <dgm:prSet presAssocID="{2A8946D0-A0BA-474B-A285-CC205C518A14}" presName="composite" presStyleCnt="0"/>
      <dgm:spPr/>
    </dgm:pt>
    <dgm:pt modelId="{A91734D2-B609-4BDD-BDF7-3622F306A5D2}" type="pres">
      <dgm:prSet presAssocID="{2A8946D0-A0BA-474B-A285-CC205C518A14}" presName="L1TextContainer" presStyleLbl="revTx" presStyleIdx="0" presStyleCnt="9">
        <dgm:presLayoutVars>
          <dgm:chMax val="1"/>
          <dgm:chPref val="1"/>
          <dgm:bulletEnabled val="1"/>
        </dgm:presLayoutVars>
      </dgm:prSet>
      <dgm:spPr/>
    </dgm:pt>
    <dgm:pt modelId="{8B5CE734-4E09-4738-BD0E-9114CCF9EE9C}" type="pres">
      <dgm:prSet presAssocID="{2A8946D0-A0BA-474B-A285-CC205C518A14}" presName="L2TextContainerWrapper" presStyleCnt="0">
        <dgm:presLayoutVars>
          <dgm:chMax val="0"/>
          <dgm:chPref val="0"/>
          <dgm:bulletEnabled val="1"/>
        </dgm:presLayoutVars>
      </dgm:prSet>
      <dgm:spPr/>
    </dgm:pt>
    <dgm:pt modelId="{D8D323E0-D468-408B-B9B0-ACB21D6D8C41}" type="pres">
      <dgm:prSet presAssocID="{2A8946D0-A0BA-474B-A285-CC205C518A14}" presName="L2TextContainer" presStyleLbl="bgAcc1" presStyleIdx="0" presStyleCnt="9"/>
      <dgm:spPr/>
    </dgm:pt>
    <dgm:pt modelId="{A1CCEE59-E949-4273-BF25-23C24583155D}" type="pres">
      <dgm:prSet presAssocID="{2A8946D0-A0BA-474B-A285-CC205C518A14}" presName="FlexibleEmptyPlaceHolder" presStyleCnt="0"/>
      <dgm:spPr/>
    </dgm:pt>
    <dgm:pt modelId="{E01A79BA-3094-41B8-8732-FEAE7E3A8FC2}" type="pres">
      <dgm:prSet presAssocID="{2A8946D0-A0BA-474B-A285-CC205C518A14}" presName="ConnectLine" presStyleLbl="sibTrans1D1" presStyleIdx="0" presStyleCnt="9"/>
      <dgm:spPr>
        <a:noFill/>
        <a:ln w="12700" cap="rnd" cmpd="sng" algn="ctr">
          <a:solidFill>
            <a:schemeClr val="accent1">
              <a:hueOff val="0"/>
              <a:satOff val="0"/>
              <a:lumOff val="0"/>
              <a:alphaOff val="0"/>
            </a:schemeClr>
          </a:solidFill>
          <a:prstDash val="dash"/>
        </a:ln>
        <a:effectLst/>
      </dgm:spPr>
    </dgm:pt>
    <dgm:pt modelId="{96DD3821-13CB-4FD6-AD90-0BB3B750D5EA}" type="pres">
      <dgm:prSet presAssocID="{2A8946D0-A0BA-474B-A285-CC205C518A14}" presName="ConnectorPoint" presStyleLbl="alignNode1" presStyleIdx="0" presStyleCnt="9"/>
      <dgm:spPr/>
    </dgm:pt>
    <dgm:pt modelId="{E4315B7B-0B55-4E45-B38A-D0951FB22DEA}" type="pres">
      <dgm:prSet presAssocID="{2A8946D0-A0BA-474B-A285-CC205C518A14}" presName="EmptyPlaceHolder" presStyleCnt="0"/>
      <dgm:spPr/>
    </dgm:pt>
    <dgm:pt modelId="{1ACDE005-1BD6-43EC-8D8F-6BC18D321C8A}" type="pres">
      <dgm:prSet presAssocID="{95C524F6-E953-4FDB-BF51-E841C3F80536}" presName="spaceBetweenRectangles" presStyleCnt="0"/>
      <dgm:spPr/>
    </dgm:pt>
    <dgm:pt modelId="{EA563671-0000-4C59-83A9-DEFE62B53A9C}" type="pres">
      <dgm:prSet presAssocID="{6092D7D4-F117-4B02-8D5B-B49FFE5E35E6}" presName="composite" presStyleCnt="0"/>
      <dgm:spPr/>
    </dgm:pt>
    <dgm:pt modelId="{68323027-A466-4995-B25A-730F54812A3E}" type="pres">
      <dgm:prSet presAssocID="{6092D7D4-F117-4B02-8D5B-B49FFE5E35E6}" presName="L1TextContainer" presStyleLbl="revTx" presStyleIdx="1" presStyleCnt="9">
        <dgm:presLayoutVars>
          <dgm:chMax val="1"/>
          <dgm:chPref val="1"/>
          <dgm:bulletEnabled val="1"/>
        </dgm:presLayoutVars>
      </dgm:prSet>
      <dgm:spPr/>
    </dgm:pt>
    <dgm:pt modelId="{0243FE59-6E7F-4A32-A250-408DCFB062B0}" type="pres">
      <dgm:prSet presAssocID="{6092D7D4-F117-4B02-8D5B-B49FFE5E35E6}" presName="L2TextContainerWrapper" presStyleCnt="0">
        <dgm:presLayoutVars>
          <dgm:chMax val="0"/>
          <dgm:chPref val="0"/>
          <dgm:bulletEnabled val="1"/>
        </dgm:presLayoutVars>
      </dgm:prSet>
      <dgm:spPr/>
    </dgm:pt>
    <dgm:pt modelId="{E283EC8F-2F4A-4832-9BA6-C36E0195C40A}" type="pres">
      <dgm:prSet presAssocID="{6092D7D4-F117-4B02-8D5B-B49FFE5E35E6}" presName="L2TextContainer" presStyleLbl="bgAcc1" presStyleIdx="1" presStyleCnt="9"/>
      <dgm:spPr/>
    </dgm:pt>
    <dgm:pt modelId="{037363C0-BD83-40B0-A29A-99870E002298}" type="pres">
      <dgm:prSet presAssocID="{6092D7D4-F117-4B02-8D5B-B49FFE5E35E6}" presName="FlexibleEmptyPlaceHolder" presStyleCnt="0"/>
      <dgm:spPr/>
    </dgm:pt>
    <dgm:pt modelId="{6D66E94B-EDD3-4AF3-9246-4A73B238F354}" type="pres">
      <dgm:prSet presAssocID="{6092D7D4-F117-4B02-8D5B-B49FFE5E35E6}" presName="ConnectLine" presStyleLbl="sibTrans1D1" presStyleIdx="1" presStyleCnt="9"/>
      <dgm:spPr>
        <a:noFill/>
        <a:ln w="12700" cap="rnd" cmpd="sng" algn="ctr">
          <a:solidFill>
            <a:schemeClr val="accent1">
              <a:hueOff val="0"/>
              <a:satOff val="0"/>
              <a:lumOff val="0"/>
              <a:alphaOff val="0"/>
            </a:schemeClr>
          </a:solidFill>
          <a:prstDash val="dash"/>
        </a:ln>
        <a:effectLst/>
      </dgm:spPr>
    </dgm:pt>
    <dgm:pt modelId="{CBFC3C67-6AAC-4A2E-8308-2F40871530E6}" type="pres">
      <dgm:prSet presAssocID="{6092D7D4-F117-4B02-8D5B-B49FFE5E35E6}" presName="ConnectorPoint" presStyleLbl="alignNode1" presStyleIdx="1" presStyleCnt="9"/>
      <dgm:spPr/>
    </dgm:pt>
    <dgm:pt modelId="{051D813D-2AA1-44B3-BB16-B6395E2A263C}" type="pres">
      <dgm:prSet presAssocID="{6092D7D4-F117-4B02-8D5B-B49FFE5E35E6}" presName="EmptyPlaceHolder" presStyleCnt="0"/>
      <dgm:spPr/>
    </dgm:pt>
    <dgm:pt modelId="{937C116B-5132-4E3F-BFE9-279A33A24341}" type="pres">
      <dgm:prSet presAssocID="{DBD19E14-2145-4330-85D7-CF816BA44929}" presName="spaceBetweenRectangles" presStyleCnt="0"/>
      <dgm:spPr/>
    </dgm:pt>
    <dgm:pt modelId="{AE4BC167-3D77-4887-AE1D-FC2560F64AD0}" type="pres">
      <dgm:prSet presAssocID="{46962260-08CD-4191-8317-2807CD445445}" presName="composite" presStyleCnt="0"/>
      <dgm:spPr/>
    </dgm:pt>
    <dgm:pt modelId="{D605B69B-7CF1-403E-B019-5AE4C1E692C2}" type="pres">
      <dgm:prSet presAssocID="{46962260-08CD-4191-8317-2807CD445445}" presName="L1TextContainer" presStyleLbl="revTx" presStyleIdx="2" presStyleCnt="9">
        <dgm:presLayoutVars>
          <dgm:chMax val="1"/>
          <dgm:chPref val="1"/>
          <dgm:bulletEnabled val="1"/>
        </dgm:presLayoutVars>
      </dgm:prSet>
      <dgm:spPr/>
    </dgm:pt>
    <dgm:pt modelId="{A4D9C9D9-49FD-4253-A325-1C044E610BBE}" type="pres">
      <dgm:prSet presAssocID="{46962260-08CD-4191-8317-2807CD445445}" presName="L2TextContainerWrapper" presStyleCnt="0">
        <dgm:presLayoutVars>
          <dgm:chMax val="0"/>
          <dgm:chPref val="0"/>
          <dgm:bulletEnabled val="1"/>
        </dgm:presLayoutVars>
      </dgm:prSet>
      <dgm:spPr/>
    </dgm:pt>
    <dgm:pt modelId="{B4ACFD7A-5AE2-49F0-AADD-93ABB2D62506}" type="pres">
      <dgm:prSet presAssocID="{46962260-08CD-4191-8317-2807CD445445}" presName="L2TextContainer" presStyleLbl="bgAcc1" presStyleIdx="2" presStyleCnt="9"/>
      <dgm:spPr/>
    </dgm:pt>
    <dgm:pt modelId="{48D85567-AC65-4C5D-8387-66A2F92F190D}" type="pres">
      <dgm:prSet presAssocID="{46962260-08CD-4191-8317-2807CD445445}" presName="FlexibleEmptyPlaceHolder" presStyleCnt="0"/>
      <dgm:spPr/>
    </dgm:pt>
    <dgm:pt modelId="{0F771DC9-42AD-4671-B750-C559076403A8}" type="pres">
      <dgm:prSet presAssocID="{46962260-08CD-4191-8317-2807CD445445}" presName="ConnectLine" presStyleLbl="sibTrans1D1" presStyleIdx="2" presStyleCnt="9"/>
      <dgm:spPr>
        <a:noFill/>
        <a:ln w="12700" cap="rnd" cmpd="sng" algn="ctr">
          <a:solidFill>
            <a:schemeClr val="accent1">
              <a:hueOff val="0"/>
              <a:satOff val="0"/>
              <a:lumOff val="0"/>
              <a:alphaOff val="0"/>
            </a:schemeClr>
          </a:solidFill>
          <a:prstDash val="dash"/>
        </a:ln>
        <a:effectLst/>
      </dgm:spPr>
    </dgm:pt>
    <dgm:pt modelId="{6F674440-5782-496F-9FD5-C9520B13A3BD}" type="pres">
      <dgm:prSet presAssocID="{46962260-08CD-4191-8317-2807CD445445}" presName="ConnectorPoint" presStyleLbl="alignNode1" presStyleIdx="2" presStyleCnt="9"/>
      <dgm:spPr/>
    </dgm:pt>
    <dgm:pt modelId="{FA1BD37F-C4C4-4CFA-8F3F-AF3AFCD55276}" type="pres">
      <dgm:prSet presAssocID="{46962260-08CD-4191-8317-2807CD445445}" presName="EmptyPlaceHolder" presStyleCnt="0"/>
      <dgm:spPr/>
    </dgm:pt>
    <dgm:pt modelId="{00E279A8-8873-4C37-A4B6-32BDF1D3A49D}" type="pres">
      <dgm:prSet presAssocID="{5C864C8C-41C0-4C45-955C-FA0CDDF28086}" presName="spaceBetweenRectangles" presStyleCnt="0"/>
      <dgm:spPr/>
    </dgm:pt>
    <dgm:pt modelId="{388296FA-DAB6-4FF6-B3BC-6C35DCB6FBDD}" type="pres">
      <dgm:prSet presAssocID="{A3624C7F-AF96-4295-9D75-B32828644618}" presName="composite" presStyleCnt="0"/>
      <dgm:spPr/>
    </dgm:pt>
    <dgm:pt modelId="{83634BC0-0491-404E-8236-DD30011DF790}" type="pres">
      <dgm:prSet presAssocID="{A3624C7F-AF96-4295-9D75-B32828644618}" presName="L1TextContainer" presStyleLbl="revTx" presStyleIdx="3" presStyleCnt="9">
        <dgm:presLayoutVars>
          <dgm:chMax val="1"/>
          <dgm:chPref val="1"/>
          <dgm:bulletEnabled val="1"/>
        </dgm:presLayoutVars>
      </dgm:prSet>
      <dgm:spPr/>
    </dgm:pt>
    <dgm:pt modelId="{986882CE-383D-4D9B-ADFA-19054C0DD09F}" type="pres">
      <dgm:prSet presAssocID="{A3624C7F-AF96-4295-9D75-B32828644618}" presName="L2TextContainerWrapper" presStyleCnt="0">
        <dgm:presLayoutVars>
          <dgm:chMax val="0"/>
          <dgm:chPref val="0"/>
          <dgm:bulletEnabled val="1"/>
        </dgm:presLayoutVars>
      </dgm:prSet>
      <dgm:spPr/>
    </dgm:pt>
    <dgm:pt modelId="{6FE2F554-A46E-4E46-9E2A-926281F58A8D}" type="pres">
      <dgm:prSet presAssocID="{A3624C7F-AF96-4295-9D75-B32828644618}" presName="L2TextContainer" presStyleLbl="bgAcc1" presStyleIdx="3" presStyleCnt="9"/>
      <dgm:spPr/>
    </dgm:pt>
    <dgm:pt modelId="{ACCA2CDA-00C1-4C46-ABE6-E3FB0731330A}" type="pres">
      <dgm:prSet presAssocID="{A3624C7F-AF96-4295-9D75-B32828644618}" presName="FlexibleEmptyPlaceHolder" presStyleCnt="0"/>
      <dgm:spPr/>
    </dgm:pt>
    <dgm:pt modelId="{6B5FF168-328A-4D40-BA79-DDCA21F797AA}" type="pres">
      <dgm:prSet presAssocID="{A3624C7F-AF96-4295-9D75-B32828644618}" presName="ConnectLine" presStyleLbl="sibTrans1D1" presStyleIdx="3" presStyleCnt="9"/>
      <dgm:spPr>
        <a:noFill/>
        <a:ln w="12700" cap="rnd" cmpd="sng" algn="ctr">
          <a:solidFill>
            <a:schemeClr val="accent1">
              <a:hueOff val="0"/>
              <a:satOff val="0"/>
              <a:lumOff val="0"/>
              <a:alphaOff val="0"/>
            </a:schemeClr>
          </a:solidFill>
          <a:prstDash val="dash"/>
        </a:ln>
        <a:effectLst/>
      </dgm:spPr>
    </dgm:pt>
    <dgm:pt modelId="{C7FC6838-8EE9-4864-A2AA-91DD0628BB96}" type="pres">
      <dgm:prSet presAssocID="{A3624C7F-AF96-4295-9D75-B32828644618}" presName="ConnectorPoint" presStyleLbl="alignNode1" presStyleIdx="3" presStyleCnt="9"/>
      <dgm:spPr/>
    </dgm:pt>
    <dgm:pt modelId="{D689B92E-DE8B-43D7-920D-CD67E965418F}" type="pres">
      <dgm:prSet presAssocID="{A3624C7F-AF96-4295-9D75-B32828644618}" presName="EmptyPlaceHolder" presStyleCnt="0"/>
      <dgm:spPr/>
    </dgm:pt>
    <dgm:pt modelId="{4007FF2B-0309-4744-9558-3619FBB8390E}" type="pres">
      <dgm:prSet presAssocID="{B5F867A8-ABA2-4825-BE17-17A4085DC245}" presName="spaceBetweenRectangles" presStyleCnt="0"/>
      <dgm:spPr/>
    </dgm:pt>
    <dgm:pt modelId="{55ED03B9-4D14-4A5F-9EE8-8B123586D575}" type="pres">
      <dgm:prSet presAssocID="{49B578C8-33B3-4ED3-A8F8-8A20BAE230EA}" presName="composite" presStyleCnt="0"/>
      <dgm:spPr/>
    </dgm:pt>
    <dgm:pt modelId="{31078634-7EE9-4C5C-98D3-67F3B193B940}" type="pres">
      <dgm:prSet presAssocID="{49B578C8-33B3-4ED3-A8F8-8A20BAE230EA}" presName="L1TextContainer" presStyleLbl="revTx" presStyleIdx="4" presStyleCnt="9">
        <dgm:presLayoutVars>
          <dgm:chMax val="1"/>
          <dgm:chPref val="1"/>
          <dgm:bulletEnabled val="1"/>
        </dgm:presLayoutVars>
      </dgm:prSet>
      <dgm:spPr/>
    </dgm:pt>
    <dgm:pt modelId="{1BCFC5BE-2281-4A14-BEF9-BC7DCF1F46A4}" type="pres">
      <dgm:prSet presAssocID="{49B578C8-33B3-4ED3-A8F8-8A20BAE230EA}" presName="L2TextContainerWrapper" presStyleCnt="0">
        <dgm:presLayoutVars>
          <dgm:chMax val="0"/>
          <dgm:chPref val="0"/>
          <dgm:bulletEnabled val="1"/>
        </dgm:presLayoutVars>
      </dgm:prSet>
      <dgm:spPr/>
    </dgm:pt>
    <dgm:pt modelId="{20D6CBA9-5274-4F9A-8554-F269ED470125}" type="pres">
      <dgm:prSet presAssocID="{49B578C8-33B3-4ED3-A8F8-8A20BAE230EA}" presName="L2TextContainer" presStyleLbl="bgAcc1" presStyleIdx="4" presStyleCnt="9"/>
      <dgm:spPr/>
    </dgm:pt>
    <dgm:pt modelId="{FE5F0743-E84A-4AD5-B102-004FCB455511}" type="pres">
      <dgm:prSet presAssocID="{49B578C8-33B3-4ED3-A8F8-8A20BAE230EA}" presName="FlexibleEmptyPlaceHolder" presStyleCnt="0"/>
      <dgm:spPr/>
    </dgm:pt>
    <dgm:pt modelId="{B2961E1C-6CB8-4716-A12A-B723D636B722}" type="pres">
      <dgm:prSet presAssocID="{49B578C8-33B3-4ED3-A8F8-8A20BAE230EA}" presName="ConnectLine" presStyleLbl="sibTrans1D1" presStyleIdx="4" presStyleCnt="9"/>
      <dgm:spPr>
        <a:noFill/>
        <a:ln w="12700" cap="rnd" cmpd="sng" algn="ctr">
          <a:solidFill>
            <a:schemeClr val="accent1">
              <a:hueOff val="0"/>
              <a:satOff val="0"/>
              <a:lumOff val="0"/>
              <a:alphaOff val="0"/>
            </a:schemeClr>
          </a:solidFill>
          <a:prstDash val="dash"/>
        </a:ln>
        <a:effectLst/>
      </dgm:spPr>
    </dgm:pt>
    <dgm:pt modelId="{17BB8AFD-2E0F-40D2-A6C9-7B84221EEB91}" type="pres">
      <dgm:prSet presAssocID="{49B578C8-33B3-4ED3-A8F8-8A20BAE230EA}" presName="ConnectorPoint" presStyleLbl="alignNode1" presStyleIdx="4" presStyleCnt="9"/>
      <dgm:spPr/>
    </dgm:pt>
    <dgm:pt modelId="{A1F4F539-ED55-4D5C-A220-CEDD0E984E2F}" type="pres">
      <dgm:prSet presAssocID="{49B578C8-33B3-4ED3-A8F8-8A20BAE230EA}" presName="EmptyPlaceHolder" presStyleCnt="0"/>
      <dgm:spPr/>
    </dgm:pt>
    <dgm:pt modelId="{BA86723E-D308-4749-A2E6-343B94192A51}" type="pres">
      <dgm:prSet presAssocID="{B5C498B9-2928-4200-8175-47E2AB283DCD}" presName="spaceBetweenRectangles" presStyleCnt="0"/>
      <dgm:spPr/>
    </dgm:pt>
    <dgm:pt modelId="{58C30DAF-B58A-4A00-8244-32C7300CD2DB}" type="pres">
      <dgm:prSet presAssocID="{19D11886-F626-497E-A407-B3F605E0C773}" presName="composite" presStyleCnt="0"/>
      <dgm:spPr/>
    </dgm:pt>
    <dgm:pt modelId="{6E9FA056-7935-4EA0-879E-36274DC61B5F}" type="pres">
      <dgm:prSet presAssocID="{19D11886-F626-497E-A407-B3F605E0C773}" presName="L1TextContainer" presStyleLbl="revTx" presStyleIdx="5" presStyleCnt="9">
        <dgm:presLayoutVars>
          <dgm:chMax val="1"/>
          <dgm:chPref val="1"/>
          <dgm:bulletEnabled val="1"/>
        </dgm:presLayoutVars>
      </dgm:prSet>
      <dgm:spPr/>
    </dgm:pt>
    <dgm:pt modelId="{46AE4606-9FB1-47F8-9DE1-0D88CD66D0E1}" type="pres">
      <dgm:prSet presAssocID="{19D11886-F626-497E-A407-B3F605E0C773}" presName="L2TextContainerWrapper" presStyleCnt="0">
        <dgm:presLayoutVars>
          <dgm:chMax val="0"/>
          <dgm:chPref val="0"/>
          <dgm:bulletEnabled val="1"/>
        </dgm:presLayoutVars>
      </dgm:prSet>
      <dgm:spPr/>
    </dgm:pt>
    <dgm:pt modelId="{91CC7983-9A7B-49E5-A38C-FE31360E5512}" type="pres">
      <dgm:prSet presAssocID="{19D11886-F626-497E-A407-B3F605E0C773}" presName="L2TextContainer" presStyleLbl="bgAcc1" presStyleIdx="5" presStyleCnt="9"/>
      <dgm:spPr/>
    </dgm:pt>
    <dgm:pt modelId="{0B28356D-9922-4771-B582-3478491A88EB}" type="pres">
      <dgm:prSet presAssocID="{19D11886-F626-497E-A407-B3F605E0C773}" presName="FlexibleEmptyPlaceHolder" presStyleCnt="0"/>
      <dgm:spPr/>
    </dgm:pt>
    <dgm:pt modelId="{AFA2E3E2-9271-426B-8841-806457D9C3E0}" type="pres">
      <dgm:prSet presAssocID="{19D11886-F626-497E-A407-B3F605E0C773}" presName="ConnectLine" presStyleLbl="sibTrans1D1" presStyleIdx="5" presStyleCnt="9"/>
      <dgm:spPr>
        <a:noFill/>
        <a:ln w="12700" cap="rnd" cmpd="sng" algn="ctr">
          <a:solidFill>
            <a:schemeClr val="accent1">
              <a:hueOff val="0"/>
              <a:satOff val="0"/>
              <a:lumOff val="0"/>
              <a:alphaOff val="0"/>
            </a:schemeClr>
          </a:solidFill>
          <a:prstDash val="dash"/>
        </a:ln>
        <a:effectLst/>
      </dgm:spPr>
    </dgm:pt>
    <dgm:pt modelId="{B3099C89-16B9-4FBF-B8DF-A2FC95B2D773}" type="pres">
      <dgm:prSet presAssocID="{19D11886-F626-497E-A407-B3F605E0C773}" presName="ConnectorPoint" presStyleLbl="alignNode1" presStyleIdx="5" presStyleCnt="9"/>
      <dgm:spPr/>
    </dgm:pt>
    <dgm:pt modelId="{D5DBBE9E-D766-4096-B5EE-74C45264D229}" type="pres">
      <dgm:prSet presAssocID="{19D11886-F626-497E-A407-B3F605E0C773}" presName="EmptyPlaceHolder" presStyleCnt="0"/>
      <dgm:spPr/>
    </dgm:pt>
    <dgm:pt modelId="{4DDBF9A7-D987-4B19-BAD5-1175CA3DDB50}" type="pres">
      <dgm:prSet presAssocID="{9BA9B3D2-31DD-470E-B512-DB1CE8C878DC}" presName="spaceBetweenRectangles" presStyleCnt="0"/>
      <dgm:spPr/>
    </dgm:pt>
    <dgm:pt modelId="{CCC37AA1-CE38-4198-86BD-8872E231F879}" type="pres">
      <dgm:prSet presAssocID="{14C0BD00-369D-475A-B4C2-E31FBEDB37AB}" presName="composite" presStyleCnt="0"/>
      <dgm:spPr/>
    </dgm:pt>
    <dgm:pt modelId="{E04C4273-4F3F-4E6D-BA85-6ADD00BED197}" type="pres">
      <dgm:prSet presAssocID="{14C0BD00-369D-475A-B4C2-E31FBEDB37AB}" presName="L1TextContainer" presStyleLbl="revTx" presStyleIdx="6" presStyleCnt="9">
        <dgm:presLayoutVars>
          <dgm:chMax val="1"/>
          <dgm:chPref val="1"/>
          <dgm:bulletEnabled val="1"/>
        </dgm:presLayoutVars>
      </dgm:prSet>
      <dgm:spPr/>
    </dgm:pt>
    <dgm:pt modelId="{8E72DF09-FA1B-4092-9ED0-5FC7F14335DC}" type="pres">
      <dgm:prSet presAssocID="{14C0BD00-369D-475A-B4C2-E31FBEDB37AB}" presName="L2TextContainerWrapper" presStyleCnt="0">
        <dgm:presLayoutVars>
          <dgm:chMax val="0"/>
          <dgm:chPref val="0"/>
          <dgm:bulletEnabled val="1"/>
        </dgm:presLayoutVars>
      </dgm:prSet>
      <dgm:spPr/>
    </dgm:pt>
    <dgm:pt modelId="{FA045CFC-0AD7-4A02-8A56-0F325E5834F4}" type="pres">
      <dgm:prSet presAssocID="{14C0BD00-369D-475A-B4C2-E31FBEDB37AB}" presName="L2TextContainer" presStyleLbl="bgAcc1" presStyleIdx="6" presStyleCnt="9"/>
      <dgm:spPr/>
    </dgm:pt>
    <dgm:pt modelId="{795E66F2-6056-4DC3-974E-85EE063BB575}" type="pres">
      <dgm:prSet presAssocID="{14C0BD00-369D-475A-B4C2-E31FBEDB37AB}" presName="FlexibleEmptyPlaceHolder" presStyleCnt="0"/>
      <dgm:spPr/>
    </dgm:pt>
    <dgm:pt modelId="{0A1ED7A6-19EC-4773-A881-595F78F98D26}" type="pres">
      <dgm:prSet presAssocID="{14C0BD00-369D-475A-B4C2-E31FBEDB37AB}" presName="ConnectLine" presStyleLbl="sibTrans1D1" presStyleIdx="6" presStyleCnt="9"/>
      <dgm:spPr>
        <a:noFill/>
        <a:ln w="12700" cap="rnd" cmpd="sng" algn="ctr">
          <a:solidFill>
            <a:schemeClr val="accent1">
              <a:hueOff val="0"/>
              <a:satOff val="0"/>
              <a:lumOff val="0"/>
              <a:alphaOff val="0"/>
            </a:schemeClr>
          </a:solidFill>
          <a:prstDash val="dash"/>
        </a:ln>
        <a:effectLst/>
      </dgm:spPr>
    </dgm:pt>
    <dgm:pt modelId="{0B5FDCF8-F7DB-4908-B3AD-7A9BD99DCF31}" type="pres">
      <dgm:prSet presAssocID="{14C0BD00-369D-475A-B4C2-E31FBEDB37AB}" presName="ConnectorPoint" presStyleLbl="alignNode1" presStyleIdx="6" presStyleCnt="9"/>
      <dgm:spPr/>
    </dgm:pt>
    <dgm:pt modelId="{F7ADC3FF-9C70-4CF4-B40B-505DD820B49C}" type="pres">
      <dgm:prSet presAssocID="{14C0BD00-369D-475A-B4C2-E31FBEDB37AB}" presName="EmptyPlaceHolder" presStyleCnt="0"/>
      <dgm:spPr/>
    </dgm:pt>
    <dgm:pt modelId="{C79C1351-4E61-4315-8E8E-AFAFEFF14B7C}" type="pres">
      <dgm:prSet presAssocID="{D59DE119-422A-46E0-B6AF-5CE7584B8E94}" presName="spaceBetweenRectangles" presStyleCnt="0"/>
      <dgm:spPr/>
    </dgm:pt>
    <dgm:pt modelId="{16242250-F8DF-4CE7-A8BC-8C2CCF5DF8BF}" type="pres">
      <dgm:prSet presAssocID="{A60AE115-B874-47E7-8F3D-C8C6105540B3}" presName="composite" presStyleCnt="0"/>
      <dgm:spPr/>
    </dgm:pt>
    <dgm:pt modelId="{D25AADEA-1B71-4621-9A31-7FC679EDE57F}" type="pres">
      <dgm:prSet presAssocID="{A60AE115-B874-47E7-8F3D-C8C6105540B3}" presName="L1TextContainer" presStyleLbl="revTx" presStyleIdx="7" presStyleCnt="9">
        <dgm:presLayoutVars>
          <dgm:chMax val="1"/>
          <dgm:chPref val="1"/>
          <dgm:bulletEnabled val="1"/>
        </dgm:presLayoutVars>
      </dgm:prSet>
      <dgm:spPr/>
    </dgm:pt>
    <dgm:pt modelId="{D9C975C3-A284-42B2-B93C-A1CF08F5AE52}" type="pres">
      <dgm:prSet presAssocID="{A60AE115-B874-47E7-8F3D-C8C6105540B3}" presName="L2TextContainerWrapper" presStyleCnt="0">
        <dgm:presLayoutVars>
          <dgm:chMax val="0"/>
          <dgm:chPref val="0"/>
          <dgm:bulletEnabled val="1"/>
        </dgm:presLayoutVars>
      </dgm:prSet>
      <dgm:spPr/>
    </dgm:pt>
    <dgm:pt modelId="{CA9878EA-D7E4-40BE-BF0E-33F7884B4C66}" type="pres">
      <dgm:prSet presAssocID="{A60AE115-B874-47E7-8F3D-C8C6105540B3}" presName="L2TextContainer" presStyleLbl="bgAcc1" presStyleIdx="7" presStyleCnt="9"/>
      <dgm:spPr/>
    </dgm:pt>
    <dgm:pt modelId="{56C9C443-EE51-40D9-9D27-10E7C1D7BAE1}" type="pres">
      <dgm:prSet presAssocID="{A60AE115-B874-47E7-8F3D-C8C6105540B3}" presName="FlexibleEmptyPlaceHolder" presStyleCnt="0"/>
      <dgm:spPr/>
    </dgm:pt>
    <dgm:pt modelId="{58CF47DB-8D17-4E55-9047-D0FBFAFEFD0A}" type="pres">
      <dgm:prSet presAssocID="{A60AE115-B874-47E7-8F3D-C8C6105540B3}" presName="ConnectLine" presStyleLbl="sibTrans1D1" presStyleIdx="7" presStyleCnt="9"/>
      <dgm:spPr>
        <a:noFill/>
        <a:ln w="12700" cap="rnd" cmpd="sng" algn="ctr">
          <a:solidFill>
            <a:schemeClr val="accent1">
              <a:hueOff val="0"/>
              <a:satOff val="0"/>
              <a:lumOff val="0"/>
              <a:alphaOff val="0"/>
            </a:schemeClr>
          </a:solidFill>
          <a:prstDash val="dash"/>
        </a:ln>
        <a:effectLst/>
      </dgm:spPr>
    </dgm:pt>
    <dgm:pt modelId="{3F3EBCF5-4DC3-4BF9-904F-6841AA4B1452}" type="pres">
      <dgm:prSet presAssocID="{A60AE115-B874-47E7-8F3D-C8C6105540B3}" presName="ConnectorPoint" presStyleLbl="alignNode1" presStyleIdx="7" presStyleCnt="9"/>
      <dgm:spPr/>
    </dgm:pt>
    <dgm:pt modelId="{C1F109F7-F2A6-4757-B5CB-49925DAC2328}" type="pres">
      <dgm:prSet presAssocID="{A60AE115-B874-47E7-8F3D-C8C6105540B3}" presName="EmptyPlaceHolder" presStyleCnt="0"/>
      <dgm:spPr/>
    </dgm:pt>
    <dgm:pt modelId="{BBB0EEBA-B66B-49CF-B835-54B52475D389}" type="pres">
      <dgm:prSet presAssocID="{A8C04213-716B-4541-9D9C-288FA9D4C69A}" presName="spaceBetweenRectangles" presStyleCnt="0"/>
      <dgm:spPr/>
    </dgm:pt>
    <dgm:pt modelId="{D0288457-C6B2-4FCF-85B5-28633FD639E7}" type="pres">
      <dgm:prSet presAssocID="{2FAC1922-488C-4056-94E8-71A1AE11A9AB}" presName="composite" presStyleCnt="0"/>
      <dgm:spPr/>
    </dgm:pt>
    <dgm:pt modelId="{FB73ADD6-B369-40D6-9862-20251662360C}" type="pres">
      <dgm:prSet presAssocID="{2FAC1922-488C-4056-94E8-71A1AE11A9AB}" presName="L1TextContainer" presStyleLbl="revTx" presStyleIdx="8" presStyleCnt="9">
        <dgm:presLayoutVars>
          <dgm:chMax val="1"/>
          <dgm:chPref val="1"/>
          <dgm:bulletEnabled val="1"/>
        </dgm:presLayoutVars>
      </dgm:prSet>
      <dgm:spPr/>
    </dgm:pt>
    <dgm:pt modelId="{06CDEA75-8911-4D5A-A423-28E6BE2A3F6D}" type="pres">
      <dgm:prSet presAssocID="{2FAC1922-488C-4056-94E8-71A1AE11A9AB}" presName="L2TextContainerWrapper" presStyleCnt="0">
        <dgm:presLayoutVars>
          <dgm:chMax val="0"/>
          <dgm:chPref val="0"/>
          <dgm:bulletEnabled val="1"/>
        </dgm:presLayoutVars>
      </dgm:prSet>
      <dgm:spPr/>
    </dgm:pt>
    <dgm:pt modelId="{F751864A-C5D6-4208-A78C-5E4140D79998}" type="pres">
      <dgm:prSet presAssocID="{2FAC1922-488C-4056-94E8-71A1AE11A9AB}" presName="L2TextContainer" presStyleLbl="bgAcc1" presStyleIdx="8" presStyleCnt="9"/>
      <dgm:spPr/>
    </dgm:pt>
    <dgm:pt modelId="{121411BE-CCAB-4C95-8100-96093FBAE22A}" type="pres">
      <dgm:prSet presAssocID="{2FAC1922-488C-4056-94E8-71A1AE11A9AB}" presName="FlexibleEmptyPlaceHolder" presStyleCnt="0"/>
      <dgm:spPr/>
    </dgm:pt>
    <dgm:pt modelId="{CB2AC944-59D7-406D-9CF0-79829DE0A219}" type="pres">
      <dgm:prSet presAssocID="{2FAC1922-488C-4056-94E8-71A1AE11A9AB}" presName="ConnectLine" presStyleLbl="sibTrans1D1" presStyleIdx="8" presStyleCnt="9"/>
      <dgm:spPr>
        <a:noFill/>
        <a:ln w="12700" cap="rnd" cmpd="sng" algn="ctr">
          <a:solidFill>
            <a:schemeClr val="accent1">
              <a:hueOff val="0"/>
              <a:satOff val="0"/>
              <a:lumOff val="0"/>
              <a:alphaOff val="0"/>
            </a:schemeClr>
          </a:solidFill>
          <a:prstDash val="dash"/>
        </a:ln>
        <a:effectLst/>
      </dgm:spPr>
    </dgm:pt>
    <dgm:pt modelId="{937F0A80-DB06-46A5-99F5-35FEEAB31348}" type="pres">
      <dgm:prSet presAssocID="{2FAC1922-488C-4056-94E8-71A1AE11A9AB}" presName="ConnectorPoint" presStyleLbl="alignNode1" presStyleIdx="8" presStyleCnt="9"/>
      <dgm:spPr/>
    </dgm:pt>
    <dgm:pt modelId="{8B554B7B-B9FA-448D-BF39-37B3F7489A84}" type="pres">
      <dgm:prSet presAssocID="{2FAC1922-488C-4056-94E8-71A1AE11A9AB}" presName="EmptyPlaceHolder" presStyleCnt="0"/>
      <dgm:spPr/>
    </dgm:pt>
  </dgm:ptLst>
  <dgm:cxnLst>
    <dgm:cxn modelId="{E5ABDF01-B44A-4BE2-A578-9302453FCD5D}" type="presOf" srcId="{B6663515-D976-41B8-8529-2C2651BC7590}" destId="{20D6CBA9-5274-4F9A-8554-F269ED470125}" srcOrd="0" destOrd="0" presId="urn:microsoft.com/office/officeart/2016/7/layout/BasicTimeline"/>
    <dgm:cxn modelId="{DA29E003-CB1C-42A1-A151-C6C271130185}" srcId="{5D6899AC-2AF5-4CFF-9D37-0F60E77CF6CB}" destId="{46962260-08CD-4191-8317-2807CD445445}" srcOrd="2" destOrd="0" parTransId="{1532684B-4FF6-4F3E-8ED2-82BCF228CC85}" sibTransId="{5C864C8C-41C0-4C45-955C-FA0CDDF28086}"/>
    <dgm:cxn modelId="{29F5D609-8355-4DFE-B34A-F32CB231F7D5}" srcId="{19D11886-F626-497E-A407-B3F605E0C773}" destId="{C84A2AF5-BD97-4296-8A86-209226B9C950}" srcOrd="1" destOrd="0" parTransId="{79C9231D-DBDD-41D2-9E01-86A9BFC8CEB2}" sibTransId="{3F7AEDE1-AAC0-461F-85B4-D6B783A38E19}"/>
    <dgm:cxn modelId="{A446B30F-6440-4404-AC19-700E67F2A6C9}" srcId="{A3624C7F-AF96-4295-9D75-B32828644618}" destId="{C418F622-666E-4712-9DA4-2DBA95DBCD77}" srcOrd="0" destOrd="0" parTransId="{B8D6AE1B-5278-4488-A4B0-AA901DB213B9}" sibTransId="{5AFF39E9-6970-4DAF-A6E8-50324811E828}"/>
    <dgm:cxn modelId="{105AE311-B0B2-4784-8BCD-564CA587B88C}" type="presOf" srcId="{2FAC1922-488C-4056-94E8-71A1AE11A9AB}" destId="{FB73ADD6-B369-40D6-9862-20251662360C}" srcOrd="0" destOrd="0" presId="urn:microsoft.com/office/officeart/2016/7/layout/BasicTimeline"/>
    <dgm:cxn modelId="{A15EEF21-051F-4D7A-B60F-D9ED2D109947}" type="presOf" srcId="{C55F2B41-AEDC-474C-9B8A-1C047EE5EEE8}" destId="{91CC7983-9A7B-49E5-A38C-FE31360E5512}" srcOrd="0" destOrd="0" presId="urn:microsoft.com/office/officeart/2016/7/layout/BasicTimeline"/>
    <dgm:cxn modelId="{D895ED2E-D60C-4126-9F9C-BCEFEFABD80C}" type="presOf" srcId="{46809D6A-80B5-4EA7-9D5C-CD5097259055}" destId="{B4ACFD7A-5AE2-49F0-AADD-93ABB2D62506}" srcOrd="0" destOrd="0" presId="urn:microsoft.com/office/officeart/2016/7/layout/BasicTimeline"/>
    <dgm:cxn modelId="{D528692F-1B79-424C-9244-EBE7C14FC3C1}" type="presOf" srcId="{BD4A8312-F18C-4D3E-B18F-E942F2CC0836}" destId="{B4ACFD7A-5AE2-49F0-AADD-93ABB2D62506}" srcOrd="0" destOrd="1" presId="urn:microsoft.com/office/officeart/2016/7/layout/BasicTimeline"/>
    <dgm:cxn modelId="{594ABD3F-ADA3-46A8-887C-E338046429AA}" srcId="{5D6899AC-2AF5-4CFF-9D37-0F60E77CF6CB}" destId="{49B578C8-33B3-4ED3-A8F8-8A20BAE230EA}" srcOrd="4" destOrd="0" parTransId="{C1A45B76-51F3-40C7-99BE-E62BE70F5263}" sibTransId="{B5C498B9-2928-4200-8175-47E2AB283DCD}"/>
    <dgm:cxn modelId="{C2D1185B-3F0D-4F5C-95C2-A3A00B197E4B}" srcId="{5D6899AC-2AF5-4CFF-9D37-0F60E77CF6CB}" destId="{19D11886-F626-497E-A407-B3F605E0C773}" srcOrd="5" destOrd="0" parTransId="{3C7A4E3D-C690-4731-A1A9-C7ACFCE69626}" sibTransId="{9BA9B3D2-31DD-470E-B512-DB1CE8C878DC}"/>
    <dgm:cxn modelId="{EF0EF141-06A8-4626-AB72-02193695BF4D}" type="presOf" srcId="{14C0BD00-369D-475A-B4C2-E31FBEDB37AB}" destId="{E04C4273-4F3F-4E6D-BA85-6ADD00BED197}" srcOrd="0" destOrd="0" presId="urn:microsoft.com/office/officeart/2016/7/layout/BasicTimeline"/>
    <dgm:cxn modelId="{D1F91343-B1A5-4E8C-B394-B495ED11D1D4}" srcId="{46962260-08CD-4191-8317-2807CD445445}" destId="{4BA6BB78-0C7A-4653-9DD3-B1EE9B95A7AF}" srcOrd="2" destOrd="0" parTransId="{D9E617A8-6CEE-4D78-B997-92E39631CF58}" sibTransId="{4DEC7CD2-4B62-4E8A-9DD2-B51235897B90}"/>
    <dgm:cxn modelId="{7999CD45-2AD7-4A05-B4E8-1ED88C36586F}" type="presOf" srcId="{A32B7228-8358-47BE-8218-42F5EF0DE247}" destId="{D8D323E0-D468-408B-B9B0-ACB21D6D8C41}" srcOrd="0" destOrd="0" presId="urn:microsoft.com/office/officeart/2016/7/layout/BasicTimeline"/>
    <dgm:cxn modelId="{CDB23269-5E76-4634-86AB-3AC58EB38A78}" type="presOf" srcId="{4BA6BB78-0C7A-4653-9DD3-B1EE9B95A7AF}" destId="{B4ACFD7A-5AE2-49F0-AADD-93ABB2D62506}" srcOrd="0" destOrd="2" presId="urn:microsoft.com/office/officeart/2016/7/layout/BasicTimeline"/>
    <dgm:cxn modelId="{4BDECF4A-2B9A-4618-A3F7-355DF1A026B0}" srcId="{2FAC1922-488C-4056-94E8-71A1AE11A9AB}" destId="{442A007E-2213-427D-B248-11C82D13B853}" srcOrd="0" destOrd="0" parTransId="{E0871028-D455-4163-950F-FE7CB6B11807}" sibTransId="{4299B32F-A69E-4972-8200-F43288E9CA6F}"/>
    <dgm:cxn modelId="{9E5C244C-672E-4B99-A82C-DA5404219A7E}" type="presOf" srcId="{5D6899AC-2AF5-4CFF-9D37-0F60E77CF6CB}" destId="{24011ADD-D9BC-4FD2-9813-5D7AD884B6C0}" srcOrd="0" destOrd="0" presId="urn:microsoft.com/office/officeart/2016/7/layout/BasicTimeline"/>
    <dgm:cxn modelId="{B422EC4E-6975-4729-90A1-7E2C25267D56}" type="presOf" srcId="{92602691-1FCC-465B-9452-F4F1906C2242}" destId="{E283EC8F-2F4A-4832-9BA6-C36E0195C40A}" srcOrd="0" destOrd="0" presId="urn:microsoft.com/office/officeart/2016/7/layout/BasicTimeline"/>
    <dgm:cxn modelId="{38550E72-656F-427E-B5AC-39B46B85750B}" srcId="{5D6899AC-2AF5-4CFF-9D37-0F60E77CF6CB}" destId="{2A8946D0-A0BA-474B-A285-CC205C518A14}" srcOrd="0" destOrd="0" parTransId="{B8F56BA5-91DF-4398-AAD0-841CB9EB28CF}" sibTransId="{95C524F6-E953-4FDB-BF51-E841C3F80536}"/>
    <dgm:cxn modelId="{1B974572-AD57-4B37-8FA2-CD9D98E5C391}" srcId="{5D6899AC-2AF5-4CFF-9D37-0F60E77CF6CB}" destId="{A60AE115-B874-47E7-8F3D-C8C6105540B3}" srcOrd="7" destOrd="0" parTransId="{72F1922C-D9D6-4933-9CC5-2025430714A3}" sibTransId="{A8C04213-716B-4541-9D9C-288FA9D4C69A}"/>
    <dgm:cxn modelId="{01F4CC55-CD8D-47BB-B228-F6121630222E}" srcId="{5D6899AC-2AF5-4CFF-9D37-0F60E77CF6CB}" destId="{2FAC1922-488C-4056-94E8-71A1AE11A9AB}" srcOrd="8" destOrd="0" parTransId="{EFAE97FD-A024-498E-A8F8-3D51DB3E1D0B}" sibTransId="{8C68BEBB-5062-4063-9EC0-A3E649A97A0E}"/>
    <dgm:cxn modelId="{C7DDDA75-CA77-4149-B352-851A07B380FD}" srcId="{5D6899AC-2AF5-4CFF-9D37-0F60E77CF6CB}" destId="{6092D7D4-F117-4B02-8D5B-B49FFE5E35E6}" srcOrd="1" destOrd="0" parTransId="{0EF7D41D-D6FB-4614-BB79-6CF62CD23DC9}" sibTransId="{DBD19E14-2145-4330-85D7-CF816BA44929}"/>
    <dgm:cxn modelId="{BD41D758-F599-4E49-8D41-A91E8C2D6550}" type="presOf" srcId="{DBBE1D02-0829-4AF8-BC46-65B47B093C69}" destId="{FA045CFC-0AD7-4A02-8A56-0F325E5834F4}" srcOrd="0" destOrd="1" presId="urn:microsoft.com/office/officeart/2016/7/layout/BasicTimeline"/>
    <dgm:cxn modelId="{2AA6F27D-F53F-4200-B9BA-C901FEE7A94F}" srcId="{46962260-08CD-4191-8317-2807CD445445}" destId="{46809D6A-80B5-4EA7-9D5C-CD5097259055}" srcOrd="0" destOrd="0" parTransId="{55743F21-A173-4EE0-9F3F-1341EECFB52E}" sibTransId="{C4A34518-7D72-4337-90E1-BD9C9172F818}"/>
    <dgm:cxn modelId="{B740F883-4495-4372-8037-A24AB3D7E16E}" type="presOf" srcId="{23B2988B-E185-4625-914C-5D5CFAF19A1C}" destId="{CA9878EA-D7E4-40BE-BF0E-33F7884B4C66}" srcOrd="0" destOrd="0" presId="urn:microsoft.com/office/officeart/2016/7/layout/BasicTimeline"/>
    <dgm:cxn modelId="{23D23885-2935-454D-9130-60C4C7449D7D}" type="presOf" srcId="{46962260-08CD-4191-8317-2807CD445445}" destId="{D605B69B-7CF1-403E-B019-5AE4C1E692C2}" srcOrd="0" destOrd="0" presId="urn:microsoft.com/office/officeart/2016/7/layout/BasicTimeline"/>
    <dgm:cxn modelId="{2B4AC08A-9BA7-4B60-BD5A-B539F5334D60}" srcId="{6092D7D4-F117-4B02-8D5B-B49FFE5E35E6}" destId="{92602691-1FCC-465B-9452-F4F1906C2242}" srcOrd="0" destOrd="0" parTransId="{592D96A7-D11A-4C48-9459-4218B1647632}" sibTransId="{4D869C08-A672-418F-B2A2-599BE3D8B9CB}"/>
    <dgm:cxn modelId="{8ECADB8C-2DBA-4B37-978D-C34DF9D04B39}" type="presOf" srcId="{442A007E-2213-427D-B248-11C82D13B853}" destId="{F751864A-C5D6-4208-A78C-5E4140D79998}" srcOrd="0" destOrd="0" presId="urn:microsoft.com/office/officeart/2016/7/layout/BasicTimeline"/>
    <dgm:cxn modelId="{8FF87A90-4B0E-4BF9-AA5E-496EA880CF93}" type="presOf" srcId="{A3624C7F-AF96-4295-9D75-B32828644618}" destId="{83634BC0-0491-404E-8236-DD30011DF790}" srcOrd="0" destOrd="0" presId="urn:microsoft.com/office/officeart/2016/7/layout/BasicTimeline"/>
    <dgm:cxn modelId="{84E195A3-F95D-42A7-8D88-267A25EC0F3C}" type="presOf" srcId="{19D11886-F626-497E-A407-B3F605E0C773}" destId="{6E9FA056-7935-4EA0-879E-36274DC61B5F}" srcOrd="0" destOrd="0" presId="urn:microsoft.com/office/officeart/2016/7/layout/BasicTimeline"/>
    <dgm:cxn modelId="{00CB90AA-7ED4-4027-A5DA-0B2DB8C08B05}" srcId="{19D11886-F626-497E-A407-B3F605E0C773}" destId="{C55F2B41-AEDC-474C-9B8A-1C047EE5EEE8}" srcOrd="0" destOrd="0" parTransId="{80777905-0C95-4757-9965-9EE2F986A4EB}" sibTransId="{1D8C0679-FA86-492C-B68E-79EF20CA3D8A}"/>
    <dgm:cxn modelId="{3A7D27AB-B5D3-4513-AB61-84A76D75E1FB}" type="presOf" srcId="{6092D7D4-F117-4B02-8D5B-B49FFE5E35E6}" destId="{68323027-A466-4995-B25A-730F54812A3E}" srcOrd="0" destOrd="0" presId="urn:microsoft.com/office/officeart/2016/7/layout/BasicTimeline"/>
    <dgm:cxn modelId="{7B9CD2AC-2D30-419A-9F71-A63984C6666A}" type="presOf" srcId="{C418F622-666E-4712-9DA4-2DBA95DBCD77}" destId="{6FE2F554-A46E-4E46-9E2A-926281F58A8D}" srcOrd="0" destOrd="0" presId="urn:microsoft.com/office/officeart/2016/7/layout/BasicTimeline"/>
    <dgm:cxn modelId="{E4ECE7B7-07A5-42B7-B652-FE7172A4FDA0}" srcId="{49B578C8-33B3-4ED3-A8F8-8A20BAE230EA}" destId="{B6663515-D976-41B8-8529-2C2651BC7590}" srcOrd="0" destOrd="0" parTransId="{23A89472-9857-48E5-87E1-5BBE3646DD5D}" sibTransId="{95B703D3-C497-4D96-A853-5FE3AB98D95F}"/>
    <dgm:cxn modelId="{6B7F27CB-44C2-4AC1-8797-6CD8E27E47CE}" srcId="{5D6899AC-2AF5-4CFF-9D37-0F60E77CF6CB}" destId="{A3624C7F-AF96-4295-9D75-B32828644618}" srcOrd="3" destOrd="0" parTransId="{62C5BF58-778A-46FF-8802-7DD962DEE2AF}" sibTransId="{B5F867A8-ABA2-4825-BE17-17A4085DC245}"/>
    <dgm:cxn modelId="{D950A5CF-4972-4A67-A77B-1B131533B6F8}" srcId="{46962260-08CD-4191-8317-2807CD445445}" destId="{BD4A8312-F18C-4D3E-B18F-E942F2CC0836}" srcOrd="1" destOrd="0" parTransId="{93DD9939-E47D-473F-8A40-347B394C8E3A}" sibTransId="{04ECC103-B846-46F9-9C48-25E2869451B1}"/>
    <dgm:cxn modelId="{0481B7D3-1EA6-45F6-B843-0AD0C413CA55}" srcId="{49B578C8-33B3-4ED3-A8F8-8A20BAE230EA}" destId="{809C44E0-A0EB-4147-8C23-A2AA3304D705}" srcOrd="1" destOrd="0" parTransId="{19DE5C6C-F6B2-45A9-BB1C-7B22657CC83C}" sibTransId="{5EF2BE1D-6C06-4114-A92B-D33556D173CD}"/>
    <dgm:cxn modelId="{C6B181E6-F531-492B-9A8F-94745FAF5F9B}" srcId="{14C0BD00-369D-475A-B4C2-E31FBEDB37AB}" destId="{DBBE1D02-0829-4AF8-BC46-65B47B093C69}" srcOrd="1" destOrd="0" parTransId="{8D6699F2-F83D-4CD2-8434-A3981A585AF5}" sibTransId="{72863003-76E2-41D6-A7CD-AEBC7DFB4FD4}"/>
    <dgm:cxn modelId="{63ED10E9-0A4E-4488-8A5C-038451348278}" srcId="{2A8946D0-A0BA-474B-A285-CC205C518A14}" destId="{A32B7228-8358-47BE-8218-42F5EF0DE247}" srcOrd="0" destOrd="0" parTransId="{6E486129-4EDC-4293-9163-B371A2E19466}" sibTransId="{48524AF8-9162-4417-99F5-C9A74B3AE5AE}"/>
    <dgm:cxn modelId="{FDD8DEEB-91A5-49A4-97EA-2E2C81E6F3D7}" srcId="{A60AE115-B874-47E7-8F3D-C8C6105540B3}" destId="{23B2988B-E185-4625-914C-5D5CFAF19A1C}" srcOrd="0" destOrd="0" parTransId="{E569A2BF-5A60-4478-9E32-2FBA4BA608ED}" sibTransId="{2DF03BFE-CA54-44ED-88AF-4B9FBF45EBC7}"/>
    <dgm:cxn modelId="{066523ED-7363-4EB0-B817-5E9C3F51353C}" srcId="{14C0BD00-369D-475A-B4C2-E31FBEDB37AB}" destId="{06AEBE23-A7C8-4B6A-ACA0-6DA05A930E79}" srcOrd="0" destOrd="0" parTransId="{9BC2D970-0636-46E7-8AC6-5E3D042C3107}" sibTransId="{E94B2926-48FC-469D-8310-C157B37A37E7}"/>
    <dgm:cxn modelId="{725DF2ED-6D64-46E7-B2DA-E1426842695C}" type="presOf" srcId="{2A8946D0-A0BA-474B-A285-CC205C518A14}" destId="{A91734D2-B609-4BDD-BDF7-3622F306A5D2}" srcOrd="0" destOrd="0" presId="urn:microsoft.com/office/officeart/2016/7/layout/BasicTimeline"/>
    <dgm:cxn modelId="{6C3F33EF-BFD0-4B01-BBD2-96F29C74869F}" type="presOf" srcId="{A60AE115-B874-47E7-8F3D-C8C6105540B3}" destId="{D25AADEA-1B71-4621-9A31-7FC679EDE57F}" srcOrd="0" destOrd="0" presId="urn:microsoft.com/office/officeart/2016/7/layout/BasicTimeline"/>
    <dgm:cxn modelId="{6BC72EF1-FB07-45CD-989D-B7D484E5FD88}" type="presOf" srcId="{06AEBE23-A7C8-4B6A-ACA0-6DA05A930E79}" destId="{FA045CFC-0AD7-4A02-8A56-0F325E5834F4}" srcOrd="0" destOrd="0" presId="urn:microsoft.com/office/officeart/2016/7/layout/BasicTimeline"/>
    <dgm:cxn modelId="{6A8F27F2-30BE-4D84-909B-360E02448A23}" type="presOf" srcId="{49B578C8-33B3-4ED3-A8F8-8A20BAE230EA}" destId="{31078634-7EE9-4C5C-98D3-67F3B193B940}" srcOrd="0" destOrd="0" presId="urn:microsoft.com/office/officeart/2016/7/layout/BasicTimeline"/>
    <dgm:cxn modelId="{F229ADF5-9D65-40CB-8E9C-4B550F7E258A}" type="presOf" srcId="{C84A2AF5-BD97-4296-8A86-209226B9C950}" destId="{91CC7983-9A7B-49E5-A38C-FE31360E5512}" srcOrd="0" destOrd="1" presId="urn:microsoft.com/office/officeart/2016/7/layout/BasicTimeline"/>
    <dgm:cxn modelId="{0037EBF8-04DF-4C3B-A8FF-9CA528955C83}" type="presOf" srcId="{809C44E0-A0EB-4147-8C23-A2AA3304D705}" destId="{20D6CBA9-5274-4F9A-8554-F269ED470125}" srcOrd="0" destOrd="1" presId="urn:microsoft.com/office/officeart/2016/7/layout/BasicTimeline"/>
    <dgm:cxn modelId="{08E549FD-209F-4AD6-BF22-B7EFDC9472A7}" srcId="{5D6899AC-2AF5-4CFF-9D37-0F60E77CF6CB}" destId="{14C0BD00-369D-475A-B4C2-E31FBEDB37AB}" srcOrd="6" destOrd="0" parTransId="{C6649336-50A3-423A-89ED-B9E16BEC394B}" sibTransId="{D59DE119-422A-46E0-B6AF-5CE7584B8E94}"/>
    <dgm:cxn modelId="{B565A452-1456-436B-9A20-76E2485CCEEB}" type="presParOf" srcId="{24011ADD-D9BC-4FD2-9813-5D7AD884B6C0}" destId="{DFB03ED1-1406-4421-93CC-B185C755533E}" srcOrd="0" destOrd="0" presId="urn:microsoft.com/office/officeart/2016/7/layout/BasicTimeline"/>
    <dgm:cxn modelId="{21989369-2957-4075-AAD5-641484BC3960}" type="presParOf" srcId="{24011ADD-D9BC-4FD2-9813-5D7AD884B6C0}" destId="{D6C8CFB8-AB8E-4DF1-A3B1-3223C1BF3451}" srcOrd="1" destOrd="0" presId="urn:microsoft.com/office/officeart/2016/7/layout/BasicTimeline"/>
    <dgm:cxn modelId="{41C678A0-8FCC-4B21-8313-2F552581AB23}" type="presParOf" srcId="{D6C8CFB8-AB8E-4DF1-A3B1-3223C1BF3451}" destId="{2BCB3474-E259-40B8-A296-2372747BD30D}" srcOrd="0" destOrd="0" presId="urn:microsoft.com/office/officeart/2016/7/layout/BasicTimeline"/>
    <dgm:cxn modelId="{FFA4153C-89B2-4675-807F-4C51CA7CB8E0}" type="presParOf" srcId="{2BCB3474-E259-40B8-A296-2372747BD30D}" destId="{A91734D2-B609-4BDD-BDF7-3622F306A5D2}" srcOrd="0" destOrd="0" presId="urn:microsoft.com/office/officeart/2016/7/layout/BasicTimeline"/>
    <dgm:cxn modelId="{41769EB0-B823-4CEE-816D-1E816BEFF80F}" type="presParOf" srcId="{2BCB3474-E259-40B8-A296-2372747BD30D}" destId="{8B5CE734-4E09-4738-BD0E-9114CCF9EE9C}" srcOrd="1" destOrd="0" presId="urn:microsoft.com/office/officeart/2016/7/layout/BasicTimeline"/>
    <dgm:cxn modelId="{E54A2345-7D40-44CC-A2A6-552AC9755738}" type="presParOf" srcId="{8B5CE734-4E09-4738-BD0E-9114CCF9EE9C}" destId="{D8D323E0-D468-408B-B9B0-ACB21D6D8C41}" srcOrd="0" destOrd="0" presId="urn:microsoft.com/office/officeart/2016/7/layout/BasicTimeline"/>
    <dgm:cxn modelId="{6431F021-6CD4-45D6-A4F8-E21B999AECEC}" type="presParOf" srcId="{8B5CE734-4E09-4738-BD0E-9114CCF9EE9C}" destId="{A1CCEE59-E949-4273-BF25-23C24583155D}" srcOrd="1" destOrd="0" presId="urn:microsoft.com/office/officeart/2016/7/layout/BasicTimeline"/>
    <dgm:cxn modelId="{003AE57E-99E6-4E42-A443-AAFB6CFB70D1}" type="presParOf" srcId="{2BCB3474-E259-40B8-A296-2372747BD30D}" destId="{E01A79BA-3094-41B8-8732-FEAE7E3A8FC2}" srcOrd="2" destOrd="0" presId="urn:microsoft.com/office/officeart/2016/7/layout/BasicTimeline"/>
    <dgm:cxn modelId="{74D6478B-DC5B-431D-9B41-8A3DB3492227}" type="presParOf" srcId="{2BCB3474-E259-40B8-A296-2372747BD30D}" destId="{96DD3821-13CB-4FD6-AD90-0BB3B750D5EA}" srcOrd="3" destOrd="0" presId="urn:microsoft.com/office/officeart/2016/7/layout/BasicTimeline"/>
    <dgm:cxn modelId="{21D656ED-E436-4F60-B5A9-833E7B952418}" type="presParOf" srcId="{2BCB3474-E259-40B8-A296-2372747BD30D}" destId="{E4315B7B-0B55-4E45-B38A-D0951FB22DEA}" srcOrd="4" destOrd="0" presId="urn:microsoft.com/office/officeart/2016/7/layout/BasicTimeline"/>
    <dgm:cxn modelId="{D8341451-F353-45F1-8DF2-CF73129B9BA8}" type="presParOf" srcId="{D6C8CFB8-AB8E-4DF1-A3B1-3223C1BF3451}" destId="{1ACDE005-1BD6-43EC-8D8F-6BC18D321C8A}" srcOrd="1" destOrd="0" presId="urn:microsoft.com/office/officeart/2016/7/layout/BasicTimeline"/>
    <dgm:cxn modelId="{7022EBF9-A02F-4442-86CE-45DA3D7A3196}" type="presParOf" srcId="{D6C8CFB8-AB8E-4DF1-A3B1-3223C1BF3451}" destId="{EA563671-0000-4C59-83A9-DEFE62B53A9C}" srcOrd="2" destOrd="0" presId="urn:microsoft.com/office/officeart/2016/7/layout/BasicTimeline"/>
    <dgm:cxn modelId="{1D966544-C007-4E49-ADC5-758C9FCDCF42}" type="presParOf" srcId="{EA563671-0000-4C59-83A9-DEFE62B53A9C}" destId="{68323027-A466-4995-B25A-730F54812A3E}" srcOrd="0" destOrd="0" presId="urn:microsoft.com/office/officeart/2016/7/layout/BasicTimeline"/>
    <dgm:cxn modelId="{4B995909-BBA0-40F5-A122-4A7A54A79876}" type="presParOf" srcId="{EA563671-0000-4C59-83A9-DEFE62B53A9C}" destId="{0243FE59-6E7F-4A32-A250-408DCFB062B0}" srcOrd="1" destOrd="0" presId="urn:microsoft.com/office/officeart/2016/7/layout/BasicTimeline"/>
    <dgm:cxn modelId="{C9E3D325-FD46-455A-B116-185349A8FBDF}" type="presParOf" srcId="{0243FE59-6E7F-4A32-A250-408DCFB062B0}" destId="{E283EC8F-2F4A-4832-9BA6-C36E0195C40A}" srcOrd="0" destOrd="0" presId="urn:microsoft.com/office/officeart/2016/7/layout/BasicTimeline"/>
    <dgm:cxn modelId="{E3A92D19-9F37-4F63-9B25-49FAB93BEFE0}" type="presParOf" srcId="{0243FE59-6E7F-4A32-A250-408DCFB062B0}" destId="{037363C0-BD83-40B0-A29A-99870E002298}" srcOrd="1" destOrd="0" presId="urn:microsoft.com/office/officeart/2016/7/layout/BasicTimeline"/>
    <dgm:cxn modelId="{9FF7B82B-2AE9-451D-ABB8-92AB2127CB88}" type="presParOf" srcId="{EA563671-0000-4C59-83A9-DEFE62B53A9C}" destId="{6D66E94B-EDD3-4AF3-9246-4A73B238F354}" srcOrd="2" destOrd="0" presId="urn:microsoft.com/office/officeart/2016/7/layout/BasicTimeline"/>
    <dgm:cxn modelId="{048B90E5-26B9-430D-9B49-ED875ABC9BB2}" type="presParOf" srcId="{EA563671-0000-4C59-83A9-DEFE62B53A9C}" destId="{CBFC3C67-6AAC-4A2E-8308-2F40871530E6}" srcOrd="3" destOrd="0" presId="urn:microsoft.com/office/officeart/2016/7/layout/BasicTimeline"/>
    <dgm:cxn modelId="{ADFADD71-7261-4E16-B5CA-D3D3B690755C}" type="presParOf" srcId="{EA563671-0000-4C59-83A9-DEFE62B53A9C}" destId="{051D813D-2AA1-44B3-BB16-B6395E2A263C}" srcOrd="4" destOrd="0" presId="urn:microsoft.com/office/officeart/2016/7/layout/BasicTimeline"/>
    <dgm:cxn modelId="{641BD097-28E7-4B04-BDDB-4CB47A735CA7}" type="presParOf" srcId="{D6C8CFB8-AB8E-4DF1-A3B1-3223C1BF3451}" destId="{937C116B-5132-4E3F-BFE9-279A33A24341}" srcOrd="3" destOrd="0" presId="urn:microsoft.com/office/officeart/2016/7/layout/BasicTimeline"/>
    <dgm:cxn modelId="{B6AA70CD-D084-4A67-A770-FECFBA1F793C}" type="presParOf" srcId="{D6C8CFB8-AB8E-4DF1-A3B1-3223C1BF3451}" destId="{AE4BC167-3D77-4887-AE1D-FC2560F64AD0}" srcOrd="4" destOrd="0" presId="urn:microsoft.com/office/officeart/2016/7/layout/BasicTimeline"/>
    <dgm:cxn modelId="{78410BEF-E62D-42BE-BAB2-2D7B82AE93A8}" type="presParOf" srcId="{AE4BC167-3D77-4887-AE1D-FC2560F64AD0}" destId="{D605B69B-7CF1-403E-B019-5AE4C1E692C2}" srcOrd="0" destOrd="0" presId="urn:microsoft.com/office/officeart/2016/7/layout/BasicTimeline"/>
    <dgm:cxn modelId="{EA6F9CED-C28D-4F97-B2E2-0BDF73DB2FDC}" type="presParOf" srcId="{AE4BC167-3D77-4887-AE1D-FC2560F64AD0}" destId="{A4D9C9D9-49FD-4253-A325-1C044E610BBE}" srcOrd="1" destOrd="0" presId="urn:microsoft.com/office/officeart/2016/7/layout/BasicTimeline"/>
    <dgm:cxn modelId="{4D088B0E-1528-42AC-9C53-2EFF32708671}" type="presParOf" srcId="{A4D9C9D9-49FD-4253-A325-1C044E610BBE}" destId="{B4ACFD7A-5AE2-49F0-AADD-93ABB2D62506}" srcOrd="0" destOrd="0" presId="urn:microsoft.com/office/officeart/2016/7/layout/BasicTimeline"/>
    <dgm:cxn modelId="{6A20E3F4-81E2-4D42-9E3D-2E3ADD39A2E7}" type="presParOf" srcId="{A4D9C9D9-49FD-4253-A325-1C044E610BBE}" destId="{48D85567-AC65-4C5D-8387-66A2F92F190D}" srcOrd="1" destOrd="0" presId="urn:microsoft.com/office/officeart/2016/7/layout/BasicTimeline"/>
    <dgm:cxn modelId="{C7ADEADF-CC10-4F94-95E1-7370C3117209}" type="presParOf" srcId="{AE4BC167-3D77-4887-AE1D-FC2560F64AD0}" destId="{0F771DC9-42AD-4671-B750-C559076403A8}" srcOrd="2" destOrd="0" presId="urn:microsoft.com/office/officeart/2016/7/layout/BasicTimeline"/>
    <dgm:cxn modelId="{31404625-EA44-4C8B-B215-231D703516E9}" type="presParOf" srcId="{AE4BC167-3D77-4887-AE1D-FC2560F64AD0}" destId="{6F674440-5782-496F-9FD5-C9520B13A3BD}" srcOrd="3" destOrd="0" presId="urn:microsoft.com/office/officeart/2016/7/layout/BasicTimeline"/>
    <dgm:cxn modelId="{F2F9C33F-5F28-4A29-BAAC-A47A18ED0687}" type="presParOf" srcId="{AE4BC167-3D77-4887-AE1D-FC2560F64AD0}" destId="{FA1BD37F-C4C4-4CFA-8F3F-AF3AFCD55276}" srcOrd="4" destOrd="0" presId="urn:microsoft.com/office/officeart/2016/7/layout/BasicTimeline"/>
    <dgm:cxn modelId="{E3D1EC51-68CD-46A1-916A-64FD30E6AC41}" type="presParOf" srcId="{D6C8CFB8-AB8E-4DF1-A3B1-3223C1BF3451}" destId="{00E279A8-8873-4C37-A4B6-32BDF1D3A49D}" srcOrd="5" destOrd="0" presId="urn:microsoft.com/office/officeart/2016/7/layout/BasicTimeline"/>
    <dgm:cxn modelId="{27716B18-4C41-4F22-A540-01600FE8436F}" type="presParOf" srcId="{D6C8CFB8-AB8E-4DF1-A3B1-3223C1BF3451}" destId="{388296FA-DAB6-4FF6-B3BC-6C35DCB6FBDD}" srcOrd="6" destOrd="0" presId="urn:microsoft.com/office/officeart/2016/7/layout/BasicTimeline"/>
    <dgm:cxn modelId="{ABBB8875-B422-46F0-A240-36E98680A4C5}" type="presParOf" srcId="{388296FA-DAB6-4FF6-B3BC-6C35DCB6FBDD}" destId="{83634BC0-0491-404E-8236-DD30011DF790}" srcOrd="0" destOrd="0" presId="urn:microsoft.com/office/officeart/2016/7/layout/BasicTimeline"/>
    <dgm:cxn modelId="{DEB96B95-3D10-42F4-ADD5-08B56966777F}" type="presParOf" srcId="{388296FA-DAB6-4FF6-B3BC-6C35DCB6FBDD}" destId="{986882CE-383D-4D9B-ADFA-19054C0DD09F}" srcOrd="1" destOrd="0" presId="urn:microsoft.com/office/officeart/2016/7/layout/BasicTimeline"/>
    <dgm:cxn modelId="{DF8850A3-721F-4A3D-8C3E-1470855D8AA9}" type="presParOf" srcId="{986882CE-383D-4D9B-ADFA-19054C0DD09F}" destId="{6FE2F554-A46E-4E46-9E2A-926281F58A8D}" srcOrd="0" destOrd="0" presId="urn:microsoft.com/office/officeart/2016/7/layout/BasicTimeline"/>
    <dgm:cxn modelId="{7F52CD11-8216-4010-94AB-5F3B282CE560}" type="presParOf" srcId="{986882CE-383D-4D9B-ADFA-19054C0DD09F}" destId="{ACCA2CDA-00C1-4C46-ABE6-E3FB0731330A}" srcOrd="1" destOrd="0" presId="urn:microsoft.com/office/officeart/2016/7/layout/BasicTimeline"/>
    <dgm:cxn modelId="{CE3248E4-BF14-4B15-9948-1BE1CB6E8C8C}" type="presParOf" srcId="{388296FA-DAB6-4FF6-B3BC-6C35DCB6FBDD}" destId="{6B5FF168-328A-4D40-BA79-DDCA21F797AA}" srcOrd="2" destOrd="0" presId="urn:microsoft.com/office/officeart/2016/7/layout/BasicTimeline"/>
    <dgm:cxn modelId="{E3B8449D-A2A4-4D75-9902-80678A986586}" type="presParOf" srcId="{388296FA-DAB6-4FF6-B3BC-6C35DCB6FBDD}" destId="{C7FC6838-8EE9-4864-A2AA-91DD0628BB96}" srcOrd="3" destOrd="0" presId="urn:microsoft.com/office/officeart/2016/7/layout/BasicTimeline"/>
    <dgm:cxn modelId="{6373AE55-3D95-489A-99AC-F66D7B1AEE49}" type="presParOf" srcId="{388296FA-DAB6-4FF6-B3BC-6C35DCB6FBDD}" destId="{D689B92E-DE8B-43D7-920D-CD67E965418F}" srcOrd="4" destOrd="0" presId="urn:microsoft.com/office/officeart/2016/7/layout/BasicTimeline"/>
    <dgm:cxn modelId="{5B7016E5-F37B-41F8-9699-47535F6436EA}" type="presParOf" srcId="{D6C8CFB8-AB8E-4DF1-A3B1-3223C1BF3451}" destId="{4007FF2B-0309-4744-9558-3619FBB8390E}" srcOrd="7" destOrd="0" presId="urn:microsoft.com/office/officeart/2016/7/layout/BasicTimeline"/>
    <dgm:cxn modelId="{2AE04446-F83C-49D1-A2A9-E2A15FEA3475}" type="presParOf" srcId="{D6C8CFB8-AB8E-4DF1-A3B1-3223C1BF3451}" destId="{55ED03B9-4D14-4A5F-9EE8-8B123586D575}" srcOrd="8" destOrd="0" presId="urn:microsoft.com/office/officeart/2016/7/layout/BasicTimeline"/>
    <dgm:cxn modelId="{D3B1BFF8-F7FC-4AB3-AF8F-DC59945562AB}" type="presParOf" srcId="{55ED03B9-4D14-4A5F-9EE8-8B123586D575}" destId="{31078634-7EE9-4C5C-98D3-67F3B193B940}" srcOrd="0" destOrd="0" presId="urn:microsoft.com/office/officeart/2016/7/layout/BasicTimeline"/>
    <dgm:cxn modelId="{76C692D1-E08D-4A6B-86BD-CBD9A893E1C4}" type="presParOf" srcId="{55ED03B9-4D14-4A5F-9EE8-8B123586D575}" destId="{1BCFC5BE-2281-4A14-BEF9-BC7DCF1F46A4}" srcOrd="1" destOrd="0" presId="urn:microsoft.com/office/officeart/2016/7/layout/BasicTimeline"/>
    <dgm:cxn modelId="{9D637051-336E-473C-9377-4A13705A27F1}" type="presParOf" srcId="{1BCFC5BE-2281-4A14-BEF9-BC7DCF1F46A4}" destId="{20D6CBA9-5274-4F9A-8554-F269ED470125}" srcOrd="0" destOrd="0" presId="urn:microsoft.com/office/officeart/2016/7/layout/BasicTimeline"/>
    <dgm:cxn modelId="{713FE664-3A29-4E1D-8075-51F4745ABF74}" type="presParOf" srcId="{1BCFC5BE-2281-4A14-BEF9-BC7DCF1F46A4}" destId="{FE5F0743-E84A-4AD5-B102-004FCB455511}" srcOrd="1" destOrd="0" presId="urn:microsoft.com/office/officeart/2016/7/layout/BasicTimeline"/>
    <dgm:cxn modelId="{0403A9C7-F291-4845-A43C-F43660638362}" type="presParOf" srcId="{55ED03B9-4D14-4A5F-9EE8-8B123586D575}" destId="{B2961E1C-6CB8-4716-A12A-B723D636B722}" srcOrd="2" destOrd="0" presId="urn:microsoft.com/office/officeart/2016/7/layout/BasicTimeline"/>
    <dgm:cxn modelId="{CB0F26C3-11E9-48FA-B58B-019E2FE956FD}" type="presParOf" srcId="{55ED03B9-4D14-4A5F-9EE8-8B123586D575}" destId="{17BB8AFD-2E0F-40D2-A6C9-7B84221EEB91}" srcOrd="3" destOrd="0" presId="urn:microsoft.com/office/officeart/2016/7/layout/BasicTimeline"/>
    <dgm:cxn modelId="{57FD4F14-6AAB-4204-BD08-7A8111059246}" type="presParOf" srcId="{55ED03B9-4D14-4A5F-9EE8-8B123586D575}" destId="{A1F4F539-ED55-4D5C-A220-CEDD0E984E2F}" srcOrd="4" destOrd="0" presId="urn:microsoft.com/office/officeart/2016/7/layout/BasicTimeline"/>
    <dgm:cxn modelId="{4D42BF00-DD00-4DC5-B02E-3EE9E92DD757}" type="presParOf" srcId="{D6C8CFB8-AB8E-4DF1-A3B1-3223C1BF3451}" destId="{BA86723E-D308-4749-A2E6-343B94192A51}" srcOrd="9" destOrd="0" presId="urn:microsoft.com/office/officeart/2016/7/layout/BasicTimeline"/>
    <dgm:cxn modelId="{03FB73BF-6501-44A5-B9FC-66BB384FAE71}" type="presParOf" srcId="{D6C8CFB8-AB8E-4DF1-A3B1-3223C1BF3451}" destId="{58C30DAF-B58A-4A00-8244-32C7300CD2DB}" srcOrd="10" destOrd="0" presId="urn:microsoft.com/office/officeart/2016/7/layout/BasicTimeline"/>
    <dgm:cxn modelId="{5CAB49B4-4928-4F69-9F7B-0C26D58592F7}" type="presParOf" srcId="{58C30DAF-B58A-4A00-8244-32C7300CD2DB}" destId="{6E9FA056-7935-4EA0-879E-36274DC61B5F}" srcOrd="0" destOrd="0" presId="urn:microsoft.com/office/officeart/2016/7/layout/BasicTimeline"/>
    <dgm:cxn modelId="{CD2C2C52-ED8E-40FE-8882-653E4B708E47}" type="presParOf" srcId="{58C30DAF-B58A-4A00-8244-32C7300CD2DB}" destId="{46AE4606-9FB1-47F8-9DE1-0D88CD66D0E1}" srcOrd="1" destOrd="0" presId="urn:microsoft.com/office/officeart/2016/7/layout/BasicTimeline"/>
    <dgm:cxn modelId="{74A208CF-4044-42CC-87E9-8EF52E14D9A7}" type="presParOf" srcId="{46AE4606-9FB1-47F8-9DE1-0D88CD66D0E1}" destId="{91CC7983-9A7B-49E5-A38C-FE31360E5512}" srcOrd="0" destOrd="0" presId="urn:microsoft.com/office/officeart/2016/7/layout/BasicTimeline"/>
    <dgm:cxn modelId="{E494D198-BDA3-4510-AB4A-B7696B00ADAA}" type="presParOf" srcId="{46AE4606-9FB1-47F8-9DE1-0D88CD66D0E1}" destId="{0B28356D-9922-4771-B582-3478491A88EB}" srcOrd="1" destOrd="0" presId="urn:microsoft.com/office/officeart/2016/7/layout/BasicTimeline"/>
    <dgm:cxn modelId="{1094EC35-2F1B-4409-99A3-9BFC1FF8D3FF}" type="presParOf" srcId="{58C30DAF-B58A-4A00-8244-32C7300CD2DB}" destId="{AFA2E3E2-9271-426B-8841-806457D9C3E0}" srcOrd="2" destOrd="0" presId="urn:microsoft.com/office/officeart/2016/7/layout/BasicTimeline"/>
    <dgm:cxn modelId="{31357B7D-48EE-4C04-BE63-D74140981FE8}" type="presParOf" srcId="{58C30DAF-B58A-4A00-8244-32C7300CD2DB}" destId="{B3099C89-16B9-4FBF-B8DF-A2FC95B2D773}" srcOrd="3" destOrd="0" presId="urn:microsoft.com/office/officeart/2016/7/layout/BasicTimeline"/>
    <dgm:cxn modelId="{CAE14A3B-1FC9-4474-A087-303950887642}" type="presParOf" srcId="{58C30DAF-B58A-4A00-8244-32C7300CD2DB}" destId="{D5DBBE9E-D766-4096-B5EE-74C45264D229}" srcOrd="4" destOrd="0" presId="urn:microsoft.com/office/officeart/2016/7/layout/BasicTimeline"/>
    <dgm:cxn modelId="{EB813EA9-2CC9-40F0-A5C6-B52E2998C3F5}" type="presParOf" srcId="{D6C8CFB8-AB8E-4DF1-A3B1-3223C1BF3451}" destId="{4DDBF9A7-D987-4B19-BAD5-1175CA3DDB50}" srcOrd="11" destOrd="0" presId="urn:microsoft.com/office/officeart/2016/7/layout/BasicTimeline"/>
    <dgm:cxn modelId="{0ED1C151-8027-4D5B-9921-E56205F6EB4E}" type="presParOf" srcId="{D6C8CFB8-AB8E-4DF1-A3B1-3223C1BF3451}" destId="{CCC37AA1-CE38-4198-86BD-8872E231F879}" srcOrd="12" destOrd="0" presId="urn:microsoft.com/office/officeart/2016/7/layout/BasicTimeline"/>
    <dgm:cxn modelId="{383AACE8-001A-4E18-BD73-F4F4A4B2297E}" type="presParOf" srcId="{CCC37AA1-CE38-4198-86BD-8872E231F879}" destId="{E04C4273-4F3F-4E6D-BA85-6ADD00BED197}" srcOrd="0" destOrd="0" presId="urn:microsoft.com/office/officeart/2016/7/layout/BasicTimeline"/>
    <dgm:cxn modelId="{8DDE35A5-FDB2-44ED-AEFC-DFD165293805}" type="presParOf" srcId="{CCC37AA1-CE38-4198-86BD-8872E231F879}" destId="{8E72DF09-FA1B-4092-9ED0-5FC7F14335DC}" srcOrd="1" destOrd="0" presId="urn:microsoft.com/office/officeart/2016/7/layout/BasicTimeline"/>
    <dgm:cxn modelId="{218EA51F-7C98-4ACB-B077-AF09E2AFB9AB}" type="presParOf" srcId="{8E72DF09-FA1B-4092-9ED0-5FC7F14335DC}" destId="{FA045CFC-0AD7-4A02-8A56-0F325E5834F4}" srcOrd="0" destOrd="0" presId="urn:microsoft.com/office/officeart/2016/7/layout/BasicTimeline"/>
    <dgm:cxn modelId="{A9FA7878-CCFF-4280-A267-79D26F1DDB6B}" type="presParOf" srcId="{8E72DF09-FA1B-4092-9ED0-5FC7F14335DC}" destId="{795E66F2-6056-4DC3-974E-85EE063BB575}" srcOrd="1" destOrd="0" presId="urn:microsoft.com/office/officeart/2016/7/layout/BasicTimeline"/>
    <dgm:cxn modelId="{0B2B8AA7-0315-4F44-8287-CF1BBB4CF681}" type="presParOf" srcId="{CCC37AA1-CE38-4198-86BD-8872E231F879}" destId="{0A1ED7A6-19EC-4773-A881-595F78F98D26}" srcOrd="2" destOrd="0" presId="urn:microsoft.com/office/officeart/2016/7/layout/BasicTimeline"/>
    <dgm:cxn modelId="{49DB15BB-AEE5-4376-AD4D-F6A8FA1F3C15}" type="presParOf" srcId="{CCC37AA1-CE38-4198-86BD-8872E231F879}" destId="{0B5FDCF8-F7DB-4908-B3AD-7A9BD99DCF31}" srcOrd="3" destOrd="0" presId="urn:microsoft.com/office/officeart/2016/7/layout/BasicTimeline"/>
    <dgm:cxn modelId="{0CEEFF4D-940F-45C2-BA23-5CAAFBE06643}" type="presParOf" srcId="{CCC37AA1-CE38-4198-86BD-8872E231F879}" destId="{F7ADC3FF-9C70-4CF4-B40B-505DD820B49C}" srcOrd="4" destOrd="0" presId="urn:microsoft.com/office/officeart/2016/7/layout/BasicTimeline"/>
    <dgm:cxn modelId="{72DE80CE-3C8E-49F9-B45C-415E7539ADFC}" type="presParOf" srcId="{D6C8CFB8-AB8E-4DF1-A3B1-3223C1BF3451}" destId="{C79C1351-4E61-4315-8E8E-AFAFEFF14B7C}" srcOrd="13" destOrd="0" presId="urn:microsoft.com/office/officeart/2016/7/layout/BasicTimeline"/>
    <dgm:cxn modelId="{B0ED19F7-44CB-4045-BC9C-F3D6D494C813}" type="presParOf" srcId="{D6C8CFB8-AB8E-4DF1-A3B1-3223C1BF3451}" destId="{16242250-F8DF-4CE7-A8BC-8C2CCF5DF8BF}" srcOrd="14" destOrd="0" presId="urn:microsoft.com/office/officeart/2016/7/layout/BasicTimeline"/>
    <dgm:cxn modelId="{5412F032-80B8-4DD6-AF41-4348FA4F0CF9}" type="presParOf" srcId="{16242250-F8DF-4CE7-A8BC-8C2CCF5DF8BF}" destId="{D25AADEA-1B71-4621-9A31-7FC679EDE57F}" srcOrd="0" destOrd="0" presId="urn:microsoft.com/office/officeart/2016/7/layout/BasicTimeline"/>
    <dgm:cxn modelId="{5DA8188D-90E5-442B-81DC-36F07DE12072}" type="presParOf" srcId="{16242250-F8DF-4CE7-A8BC-8C2CCF5DF8BF}" destId="{D9C975C3-A284-42B2-B93C-A1CF08F5AE52}" srcOrd="1" destOrd="0" presId="urn:microsoft.com/office/officeart/2016/7/layout/BasicTimeline"/>
    <dgm:cxn modelId="{183B1B90-605F-419C-AE5C-E465E9101A47}" type="presParOf" srcId="{D9C975C3-A284-42B2-B93C-A1CF08F5AE52}" destId="{CA9878EA-D7E4-40BE-BF0E-33F7884B4C66}" srcOrd="0" destOrd="0" presId="urn:microsoft.com/office/officeart/2016/7/layout/BasicTimeline"/>
    <dgm:cxn modelId="{4EC8F34E-EDB9-4C94-A703-1945C62BD98D}" type="presParOf" srcId="{D9C975C3-A284-42B2-B93C-A1CF08F5AE52}" destId="{56C9C443-EE51-40D9-9D27-10E7C1D7BAE1}" srcOrd="1" destOrd="0" presId="urn:microsoft.com/office/officeart/2016/7/layout/BasicTimeline"/>
    <dgm:cxn modelId="{674989F6-7B35-42DA-B5DE-F8D312342131}" type="presParOf" srcId="{16242250-F8DF-4CE7-A8BC-8C2CCF5DF8BF}" destId="{58CF47DB-8D17-4E55-9047-D0FBFAFEFD0A}" srcOrd="2" destOrd="0" presId="urn:microsoft.com/office/officeart/2016/7/layout/BasicTimeline"/>
    <dgm:cxn modelId="{B0D84059-3131-4964-B701-9502D913794C}" type="presParOf" srcId="{16242250-F8DF-4CE7-A8BC-8C2CCF5DF8BF}" destId="{3F3EBCF5-4DC3-4BF9-904F-6841AA4B1452}" srcOrd="3" destOrd="0" presId="urn:microsoft.com/office/officeart/2016/7/layout/BasicTimeline"/>
    <dgm:cxn modelId="{0E6B72A7-5FC5-431F-8E10-3928B9226F52}" type="presParOf" srcId="{16242250-F8DF-4CE7-A8BC-8C2CCF5DF8BF}" destId="{C1F109F7-F2A6-4757-B5CB-49925DAC2328}" srcOrd="4" destOrd="0" presId="urn:microsoft.com/office/officeart/2016/7/layout/BasicTimeline"/>
    <dgm:cxn modelId="{2B5A8B7B-CCEE-478A-856F-CD31F6B9EA9B}" type="presParOf" srcId="{D6C8CFB8-AB8E-4DF1-A3B1-3223C1BF3451}" destId="{BBB0EEBA-B66B-49CF-B835-54B52475D389}" srcOrd="15" destOrd="0" presId="urn:microsoft.com/office/officeart/2016/7/layout/BasicTimeline"/>
    <dgm:cxn modelId="{E0874F9D-6FFA-495C-9A54-0F7FEFA23F30}" type="presParOf" srcId="{D6C8CFB8-AB8E-4DF1-A3B1-3223C1BF3451}" destId="{D0288457-C6B2-4FCF-85B5-28633FD639E7}" srcOrd="16" destOrd="0" presId="urn:microsoft.com/office/officeart/2016/7/layout/BasicTimeline"/>
    <dgm:cxn modelId="{EDFFD6C8-478D-47C3-A9CC-5CB5B78C5CCE}" type="presParOf" srcId="{D0288457-C6B2-4FCF-85B5-28633FD639E7}" destId="{FB73ADD6-B369-40D6-9862-20251662360C}" srcOrd="0" destOrd="0" presId="urn:microsoft.com/office/officeart/2016/7/layout/BasicTimeline"/>
    <dgm:cxn modelId="{EC88182D-8ABC-4A64-B7C6-975468AB2A09}" type="presParOf" srcId="{D0288457-C6B2-4FCF-85B5-28633FD639E7}" destId="{06CDEA75-8911-4D5A-A423-28E6BE2A3F6D}" srcOrd="1" destOrd="0" presId="urn:microsoft.com/office/officeart/2016/7/layout/BasicTimeline"/>
    <dgm:cxn modelId="{1881BB03-D46F-420D-9827-6F6816C1C3C8}" type="presParOf" srcId="{06CDEA75-8911-4D5A-A423-28E6BE2A3F6D}" destId="{F751864A-C5D6-4208-A78C-5E4140D79998}" srcOrd="0" destOrd="0" presId="urn:microsoft.com/office/officeart/2016/7/layout/BasicTimeline"/>
    <dgm:cxn modelId="{9E4D75A5-9572-4F3A-B666-B37AA2F0C9FB}" type="presParOf" srcId="{06CDEA75-8911-4D5A-A423-28E6BE2A3F6D}" destId="{121411BE-CCAB-4C95-8100-96093FBAE22A}" srcOrd="1" destOrd="0" presId="urn:microsoft.com/office/officeart/2016/7/layout/BasicTimeline"/>
    <dgm:cxn modelId="{F7824836-C6F7-45F4-A860-DA11B894F05E}" type="presParOf" srcId="{D0288457-C6B2-4FCF-85B5-28633FD639E7}" destId="{CB2AC944-59D7-406D-9CF0-79829DE0A219}" srcOrd="2" destOrd="0" presId="urn:microsoft.com/office/officeart/2016/7/layout/BasicTimeline"/>
    <dgm:cxn modelId="{0DEF52D0-E23D-4FD4-B5C7-43115D8EB2B7}" type="presParOf" srcId="{D0288457-C6B2-4FCF-85B5-28633FD639E7}" destId="{937F0A80-DB06-46A5-99F5-35FEEAB31348}" srcOrd="3" destOrd="0" presId="urn:microsoft.com/office/officeart/2016/7/layout/BasicTimeline"/>
    <dgm:cxn modelId="{9EE5AD9A-9BA2-405D-93F7-F209DC3A7B82}" type="presParOf" srcId="{D0288457-C6B2-4FCF-85B5-28633FD639E7}" destId="{8B554B7B-B9FA-448D-BF39-37B3F7489A84}"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03ED1-1406-4421-93CC-B185C755533E}">
      <dsp:nvSpPr>
        <dsp:cNvPr id="0" name=""/>
        <dsp:cNvSpPr/>
      </dsp:nvSpPr>
      <dsp:spPr>
        <a:xfrm>
          <a:off x="0" y="3106992"/>
          <a:ext cx="11270224" cy="0"/>
        </a:xfrm>
        <a:prstGeom prst="line">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A91734D2-B609-4BDD-BDF7-3622F306A5D2}">
      <dsp:nvSpPr>
        <dsp:cNvPr id="0" name=""/>
        <dsp:cNvSpPr/>
      </dsp:nvSpPr>
      <dsp:spPr>
        <a:xfrm>
          <a:off x="121727" y="3336909"/>
          <a:ext cx="1757890" cy="70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066800">
            <a:lnSpc>
              <a:spcPct val="90000"/>
            </a:lnSpc>
            <a:spcBef>
              <a:spcPct val="0"/>
            </a:spcBef>
            <a:spcAft>
              <a:spcPct val="35000"/>
            </a:spcAft>
            <a:buNone/>
            <a:defRPr b="1"/>
          </a:pPr>
          <a:r>
            <a:rPr lang="en-GB" sz="2400" kern="1200">
              <a:latin typeface="Trebuchet MS" panose="020B0603020202020204"/>
            </a:rPr>
            <a:t>October</a:t>
          </a:r>
          <a:endParaRPr lang="en-GB" sz="2400" kern="1200"/>
        </a:p>
      </dsp:txBody>
      <dsp:txXfrm>
        <a:off x="121727" y="3336909"/>
        <a:ext cx="1757890" cy="702180"/>
      </dsp:txXfrm>
    </dsp:sp>
    <dsp:sp modelId="{D8D323E0-D468-408B-B9B0-ACB21D6D8C41}">
      <dsp:nvSpPr>
        <dsp:cNvPr id="0" name=""/>
        <dsp:cNvSpPr/>
      </dsp:nvSpPr>
      <dsp:spPr>
        <a:xfrm>
          <a:off x="1871" y="866850"/>
          <a:ext cx="1997603" cy="1059484"/>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889000">
            <a:lnSpc>
              <a:spcPct val="90000"/>
            </a:lnSpc>
            <a:spcBef>
              <a:spcPct val="0"/>
            </a:spcBef>
            <a:spcAft>
              <a:spcPct val="35000"/>
            </a:spcAft>
            <a:buNone/>
          </a:pPr>
          <a:r>
            <a:rPr lang="en-GB" sz="2000" kern="1200">
              <a:latin typeface="Trebuchet MS" panose="020B0603020202020204"/>
            </a:rPr>
            <a:t>SLT Interviews</a:t>
          </a:r>
          <a:endParaRPr lang="en-GB" sz="2000" kern="1200"/>
        </a:p>
      </dsp:txBody>
      <dsp:txXfrm>
        <a:off x="53591" y="918570"/>
        <a:ext cx="1894163" cy="956044"/>
      </dsp:txXfrm>
    </dsp:sp>
    <dsp:sp modelId="{E01A79BA-3094-41B8-8732-FEAE7E3A8FC2}">
      <dsp:nvSpPr>
        <dsp:cNvPr id="0" name=""/>
        <dsp:cNvSpPr/>
      </dsp:nvSpPr>
      <dsp:spPr>
        <a:xfrm>
          <a:off x="1000672" y="1926335"/>
          <a:ext cx="0" cy="1180657"/>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8323027-A466-4995-B25A-730F54812A3E}">
      <dsp:nvSpPr>
        <dsp:cNvPr id="0" name=""/>
        <dsp:cNvSpPr/>
      </dsp:nvSpPr>
      <dsp:spPr>
        <a:xfrm>
          <a:off x="1280337" y="2174894"/>
          <a:ext cx="1757890" cy="70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1066800">
            <a:lnSpc>
              <a:spcPct val="90000"/>
            </a:lnSpc>
            <a:spcBef>
              <a:spcPct val="0"/>
            </a:spcBef>
            <a:spcAft>
              <a:spcPct val="35000"/>
            </a:spcAft>
            <a:buNone/>
            <a:defRPr b="1"/>
          </a:pPr>
          <a:r>
            <a:rPr lang="en-GB" sz="2400" b="1" kern="1200">
              <a:latin typeface="Trebuchet MS" panose="020B0603020202020204"/>
            </a:rPr>
            <a:t>November 11th</a:t>
          </a:r>
          <a:endParaRPr lang="en-GB" sz="2400" b="1" kern="1200"/>
        </a:p>
      </dsp:txBody>
      <dsp:txXfrm>
        <a:off x="1280337" y="2174894"/>
        <a:ext cx="1757890" cy="702180"/>
      </dsp:txXfrm>
    </dsp:sp>
    <dsp:sp modelId="{96DD3821-13CB-4FD6-AD90-0BB3B750D5EA}">
      <dsp:nvSpPr>
        <dsp:cNvPr id="0" name=""/>
        <dsp:cNvSpPr/>
      </dsp:nvSpPr>
      <dsp:spPr>
        <a:xfrm>
          <a:off x="954067" y="3060387"/>
          <a:ext cx="93209" cy="93209"/>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83EC8F-2F4A-4832-9BA6-C36E0195C40A}">
      <dsp:nvSpPr>
        <dsp:cNvPr id="0" name=""/>
        <dsp:cNvSpPr/>
      </dsp:nvSpPr>
      <dsp:spPr>
        <a:xfrm>
          <a:off x="1160480" y="4287649"/>
          <a:ext cx="1997603" cy="1059484"/>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889000">
            <a:lnSpc>
              <a:spcPct val="90000"/>
            </a:lnSpc>
            <a:spcBef>
              <a:spcPct val="0"/>
            </a:spcBef>
            <a:spcAft>
              <a:spcPct val="35000"/>
            </a:spcAft>
            <a:buNone/>
          </a:pPr>
          <a:r>
            <a:rPr lang="en-GB" sz="2000" b="0" kern="1200">
              <a:latin typeface="Trebuchet MS" panose="020B0603020202020204"/>
            </a:rPr>
            <a:t>Mocks (most subjects)</a:t>
          </a:r>
          <a:endParaRPr lang="en-GB" sz="2000" b="0" kern="1200"/>
        </a:p>
      </dsp:txBody>
      <dsp:txXfrm>
        <a:off x="1212200" y="4339369"/>
        <a:ext cx="1894163" cy="956044"/>
      </dsp:txXfrm>
    </dsp:sp>
    <dsp:sp modelId="{6D66E94B-EDD3-4AF3-9246-4A73B238F354}">
      <dsp:nvSpPr>
        <dsp:cNvPr id="0" name=""/>
        <dsp:cNvSpPr/>
      </dsp:nvSpPr>
      <dsp:spPr>
        <a:xfrm>
          <a:off x="2159282" y="3106992"/>
          <a:ext cx="0" cy="1180657"/>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605B69B-7CF1-403E-B019-5AE4C1E692C2}">
      <dsp:nvSpPr>
        <dsp:cNvPr id="0" name=""/>
        <dsp:cNvSpPr/>
      </dsp:nvSpPr>
      <dsp:spPr>
        <a:xfrm>
          <a:off x="2438946" y="3336909"/>
          <a:ext cx="1757890" cy="70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066800">
            <a:lnSpc>
              <a:spcPct val="90000"/>
            </a:lnSpc>
            <a:spcBef>
              <a:spcPct val="0"/>
            </a:spcBef>
            <a:spcAft>
              <a:spcPct val="35000"/>
            </a:spcAft>
            <a:buNone/>
            <a:defRPr b="1"/>
          </a:pPr>
          <a:r>
            <a:rPr lang="en-GB" sz="2400" b="1" kern="1200">
              <a:latin typeface="Trebuchet MS" panose="020B0603020202020204"/>
            </a:rPr>
            <a:t>December 17th</a:t>
          </a:r>
          <a:endParaRPr lang="en-GB" sz="2400" b="1" kern="1200"/>
        </a:p>
      </dsp:txBody>
      <dsp:txXfrm>
        <a:off x="2438946" y="3336909"/>
        <a:ext cx="1757890" cy="702180"/>
      </dsp:txXfrm>
    </dsp:sp>
    <dsp:sp modelId="{CBFC3C67-6AAC-4A2E-8308-2F40871530E6}">
      <dsp:nvSpPr>
        <dsp:cNvPr id="0" name=""/>
        <dsp:cNvSpPr/>
      </dsp:nvSpPr>
      <dsp:spPr>
        <a:xfrm>
          <a:off x="2112677" y="3060387"/>
          <a:ext cx="93209" cy="93209"/>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ACFD7A-5AE2-49F0-AADD-93ABB2D62506}">
      <dsp:nvSpPr>
        <dsp:cNvPr id="0" name=""/>
        <dsp:cNvSpPr/>
      </dsp:nvSpPr>
      <dsp:spPr>
        <a:xfrm>
          <a:off x="2319090" y="0"/>
          <a:ext cx="1997603" cy="192633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l" defTabSz="800100">
            <a:lnSpc>
              <a:spcPct val="90000"/>
            </a:lnSpc>
            <a:spcBef>
              <a:spcPct val="0"/>
            </a:spcBef>
            <a:spcAft>
              <a:spcPct val="35000"/>
            </a:spcAft>
            <a:buNone/>
          </a:pPr>
          <a:r>
            <a:rPr lang="en-GB" sz="1800" b="0" kern="1200">
              <a:latin typeface="Trebuchet MS" panose="020B0603020202020204"/>
            </a:rPr>
            <a:t>Parent Consultation Evening</a:t>
          </a:r>
        </a:p>
        <a:p>
          <a:pPr marL="0" lvl="0" indent="0" algn="l" defTabSz="800100">
            <a:lnSpc>
              <a:spcPct val="90000"/>
            </a:lnSpc>
            <a:spcBef>
              <a:spcPct val="0"/>
            </a:spcBef>
            <a:spcAft>
              <a:spcPct val="35000"/>
            </a:spcAft>
            <a:buNone/>
          </a:pPr>
          <a:r>
            <a:rPr lang="en-GB" sz="1800" kern="1200">
              <a:latin typeface="Trebuchet MS" panose="020B0603020202020204"/>
            </a:rPr>
            <a:t>Reports</a:t>
          </a:r>
          <a:endParaRPr lang="en-GB" sz="1800" kern="1200"/>
        </a:p>
        <a:p>
          <a:pPr marL="0" lvl="0" indent="0" algn="l" defTabSz="800100">
            <a:lnSpc>
              <a:spcPct val="90000"/>
            </a:lnSpc>
            <a:spcBef>
              <a:spcPct val="0"/>
            </a:spcBef>
            <a:spcAft>
              <a:spcPct val="35000"/>
            </a:spcAft>
            <a:buNone/>
          </a:pPr>
          <a:r>
            <a:rPr lang="en-GB" sz="1800" b="0" kern="1200">
              <a:latin typeface="Calibri"/>
              <a:ea typeface="Calibri"/>
              <a:cs typeface="Calibri"/>
            </a:rPr>
            <a:t>College Applications</a:t>
          </a:r>
          <a:endParaRPr lang="en-GB" sz="1800" b="0" kern="1200">
            <a:latin typeface="Trebuchet MS" panose="020B0603020202020204"/>
          </a:endParaRPr>
        </a:p>
      </dsp:txBody>
      <dsp:txXfrm>
        <a:off x="2413126" y="94036"/>
        <a:ext cx="1809531" cy="1738263"/>
      </dsp:txXfrm>
    </dsp:sp>
    <dsp:sp modelId="{0F771DC9-42AD-4671-B750-C559076403A8}">
      <dsp:nvSpPr>
        <dsp:cNvPr id="0" name=""/>
        <dsp:cNvSpPr/>
      </dsp:nvSpPr>
      <dsp:spPr>
        <a:xfrm>
          <a:off x="3317892" y="1926335"/>
          <a:ext cx="0" cy="1180657"/>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3634BC0-0491-404E-8236-DD30011DF790}">
      <dsp:nvSpPr>
        <dsp:cNvPr id="0" name=""/>
        <dsp:cNvSpPr/>
      </dsp:nvSpPr>
      <dsp:spPr>
        <a:xfrm>
          <a:off x="3597556" y="2174894"/>
          <a:ext cx="1757890" cy="70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1066800">
            <a:lnSpc>
              <a:spcPct val="90000"/>
            </a:lnSpc>
            <a:spcBef>
              <a:spcPct val="0"/>
            </a:spcBef>
            <a:spcAft>
              <a:spcPct val="35000"/>
            </a:spcAft>
            <a:buNone/>
            <a:defRPr b="1"/>
          </a:pPr>
          <a:r>
            <a:rPr lang="en-GB" sz="2400" b="1" kern="1200">
              <a:latin typeface="Trebuchet MS" panose="020B0603020202020204"/>
            </a:rPr>
            <a:t>January</a:t>
          </a:r>
        </a:p>
      </dsp:txBody>
      <dsp:txXfrm>
        <a:off x="3597556" y="2174894"/>
        <a:ext cx="1757890" cy="702180"/>
      </dsp:txXfrm>
    </dsp:sp>
    <dsp:sp modelId="{6F674440-5782-496F-9FD5-C9520B13A3BD}">
      <dsp:nvSpPr>
        <dsp:cNvPr id="0" name=""/>
        <dsp:cNvSpPr/>
      </dsp:nvSpPr>
      <dsp:spPr>
        <a:xfrm>
          <a:off x="3271287" y="3060387"/>
          <a:ext cx="93209" cy="93209"/>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E2F554-A46E-4E46-9E2A-926281F58A8D}">
      <dsp:nvSpPr>
        <dsp:cNvPr id="0" name=""/>
        <dsp:cNvSpPr/>
      </dsp:nvSpPr>
      <dsp:spPr>
        <a:xfrm>
          <a:off x="3477700" y="4287649"/>
          <a:ext cx="1997603" cy="1059484"/>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889000">
            <a:lnSpc>
              <a:spcPct val="90000"/>
            </a:lnSpc>
            <a:spcBef>
              <a:spcPct val="0"/>
            </a:spcBef>
            <a:spcAft>
              <a:spcPct val="35000"/>
            </a:spcAft>
            <a:buNone/>
          </a:pPr>
          <a:r>
            <a:rPr lang="en-GB" sz="2000" b="0" kern="1200">
              <a:latin typeface="Trebuchet MS" panose="020B0603020202020204"/>
            </a:rPr>
            <a:t>College Applications</a:t>
          </a:r>
        </a:p>
      </dsp:txBody>
      <dsp:txXfrm>
        <a:off x="3529420" y="4339369"/>
        <a:ext cx="1894163" cy="956044"/>
      </dsp:txXfrm>
    </dsp:sp>
    <dsp:sp modelId="{6B5FF168-328A-4D40-BA79-DDCA21F797AA}">
      <dsp:nvSpPr>
        <dsp:cNvPr id="0" name=""/>
        <dsp:cNvSpPr/>
      </dsp:nvSpPr>
      <dsp:spPr>
        <a:xfrm>
          <a:off x="4476502" y="3106992"/>
          <a:ext cx="0" cy="1180657"/>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31078634-7EE9-4C5C-98D3-67F3B193B940}">
      <dsp:nvSpPr>
        <dsp:cNvPr id="0" name=""/>
        <dsp:cNvSpPr/>
      </dsp:nvSpPr>
      <dsp:spPr>
        <a:xfrm>
          <a:off x="4756166" y="3336909"/>
          <a:ext cx="1757890" cy="70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066800">
            <a:lnSpc>
              <a:spcPct val="90000"/>
            </a:lnSpc>
            <a:spcBef>
              <a:spcPct val="0"/>
            </a:spcBef>
            <a:spcAft>
              <a:spcPct val="35000"/>
            </a:spcAft>
            <a:buNone/>
            <a:defRPr b="1"/>
          </a:pPr>
          <a:r>
            <a:rPr lang="en-GB" sz="2400" b="1" kern="1200">
              <a:latin typeface="Trebuchet MS" panose="020B0603020202020204"/>
            </a:rPr>
            <a:t>February</a:t>
          </a:r>
        </a:p>
      </dsp:txBody>
      <dsp:txXfrm>
        <a:off x="4756166" y="3336909"/>
        <a:ext cx="1757890" cy="702180"/>
      </dsp:txXfrm>
    </dsp:sp>
    <dsp:sp modelId="{C7FC6838-8EE9-4864-A2AA-91DD0628BB96}">
      <dsp:nvSpPr>
        <dsp:cNvPr id="0" name=""/>
        <dsp:cNvSpPr/>
      </dsp:nvSpPr>
      <dsp:spPr>
        <a:xfrm>
          <a:off x="4429897" y="3060387"/>
          <a:ext cx="93209" cy="93209"/>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D6CBA9-5274-4F9A-8554-F269ED470125}">
      <dsp:nvSpPr>
        <dsp:cNvPr id="0" name=""/>
        <dsp:cNvSpPr/>
      </dsp:nvSpPr>
      <dsp:spPr>
        <a:xfrm>
          <a:off x="4636310" y="0"/>
          <a:ext cx="1997603" cy="192633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889000">
            <a:lnSpc>
              <a:spcPct val="90000"/>
            </a:lnSpc>
            <a:spcBef>
              <a:spcPct val="0"/>
            </a:spcBef>
            <a:spcAft>
              <a:spcPct val="35000"/>
            </a:spcAft>
            <a:buNone/>
          </a:pPr>
          <a:r>
            <a:rPr lang="en-GB" sz="2000" b="0" kern="1200">
              <a:latin typeface="Trebuchet MS" panose="020B0603020202020204"/>
            </a:rPr>
            <a:t>SLT Interviews</a:t>
          </a:r>
        </a:p>
        <a:p>
          <a:pPr marL="0" lvl="0" indent="0" algn="l" defTabSz="889000">
            <a:lnSpc>
              <a:spcPct val="90000"/>
            </a:lnSpc>
            <a:spcBef>
              <a:spcPct val="0"/>
            </a:spcBef>
            <a:spcAft>
              <a:spcPct val="35000"/>
            </a:spcAft>
            <a:buNone/>
          </a:pPr>
          <a:r>
            <a:rPr lang="en-GB" sz="2000" b="0" kern="1200">
              <a:latin typeface="Trebuchet MS" panose="020B0603020202020204"/>
            </a:rPr>
            <a:t>GCSE PE / Drama Practical</a:t>
          </a:r>
        </a:p>
      </dsp:txBody>
      <dsp:txXfrm>
        <a:off x="4730346" y="94036"/>
        <a:ext cx="1809531" cy="1738263"/>
      </dsp:txXfrm>
    </dsp:sp>
    <dsp:sp modelId="{B2961E1C-6CB8-4716-A12A-B723D636B722}">
      <dsp:nvSpPr>
        <dsp:cNvPr id="0" name=""/>
        <dsp:cNvSpPr/>
      </dsp:nvSpPr>
      <dsp:spPr>
        <a:xfrm>
          <a:off x="5635112" y="1926335"/>
          <a:ext cx="0" cy="1180657"/>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E9FA056-7935-4EA0-879E-36274DC61B5F}">
      <dsp:nvSpPr>
        <dsp:cNvPr id="0" name=""/>
        <dsp:cNvSpPr/>
      </dsp:nvSpPr>
      <dsp:spPr>
        <a:xfrm>
          <a:off x="5914776" y="2174894"/>
          <a:ext cx="1757890" cy="70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1066800">
            <a:lnSpc>
              <a:spcPct val="90000"/>
            </a:lnSpc>
            <a:spcBef>
              <a:spcPct val="0"/>
            </a:spcBef>
            <a:spcAft>
              <a:spcPct val="35000"/>
            </a:spcAft>
            <a:buNone/>
            <a:defRPr b="1"/>
          </a:pPr>
          <a:r>
            <a:rPr lang="en-GB" sz="2400" b="1" kern="1200">
              <a:latin typeface="Trebuchet MS" panose="020B0603020202020204"/>
            </a:rPr>
            <a:t>March 2nd</a:t>
          </a:r>
        </a:p>
      </dsp:txBody>
      <dsp:txXfrm>
        <a:off x="5914776" y="2174894"/>
        <a:ext cx="1757890" cy="702180"/>
      </dsp:txXfrm>
    </dsp:sp>
    <dsp:sp modelId="{17BB8AFD-2E0F-40D2-A6C9-7B84221EEB91}">
      <dsp:nvSpPr>
        <dsp:cNvPr id="0" name=""/>
        <dsp:cNvSpPr/>
      </dsp:nvSpPr>
      <dsp:spPr>
        <a:xfrm>
          <a:off x="5588507" y="3060387"/>
          <a:ext cx="93209" cy="93209"/>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CC7983-9A7B-49E5-A38C-FE31360E5512}">
      <dsp:nvSpPr>
        <dsp:cNvPr id="0" name=""/>
        <dsp:cNvSpPr/>
      </dsp:nvSpPr>
      <dsp:spPr>
        <a:xfrm>
          <a:off x="5794920" y="4287649"/>
          <a:ext cx="1997603" cy="1926335"/>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889000">
            <a:lnSpc>
              <a:spcPct val="90000"/>
            </a:lnSpc>
            <a:spcBef>
              <a:spcPct val="0"/>
            </a:spcBef>
            <a:spcAft>
              <a:spcPct val="35000"/>
            </a:spcAft>
            <a:buNone/>
          </a:pPr>
          <a:r>
            <a:rPr lang="en-GB" sz="2000" b="0" kern="1200">
              <a:latin typeface="Trebuchet MS" panose="020B0603020202020204"/>
            </a:rPr>
            <a:t>Mocks (most subjects </a:t>
          </a:r>
          <a:r>
            <a:rPr lang="en-GB" sz="2000" b="0" kern="1200" err="1">
              <a:latin typeface="Trebuchet MS" panose="020B0603020202020204"/>
            </a:rPr>
            <a:t>incl</a:t>
          </a:r>
          <a:r>
            <a:rPr lang="en-GB" sz="2000" b="0" kern="1200">
              <a:latin typeface="Trebuchet MS" panose="020B0603020202020204"/>
            </a:rPr>
            <a:t> MFL speaking)</a:t>
          </a:r>
          <a:endParaRPr lang="en-GB" sz="2000" b="0" kern="1200"/>
        </a:p>
        <a:p>
          <a:pPr marL="0" lvl="0" indent="0" algn="l" defTabSz="889000">
            <a:lnSpc>
              <a:spcPct val="90000"/>
            </a:lnSpc>
            <a:spcBef>
              <a:spcPct val="0"/>
            </a:spcBef>
            <a:spcAft>
              <a:spcPct val="35000"/>
            </a:spcAft>
            <a:buNone/>
          </a:pPr>
          <a:r>
            <a:rPr lang="en-GB" sz="2000" b="0" kern="1200">
              <a:latin typeface="Trebuchet MS" panose="020B0603020202020204"/>
            </a:rPr>
            <a:t>Reports</a:t>
          </a:r>
        </a:p>
      </dsp:txBody>
      <dsp:txXfrm>
        <a:off x="5888956" y="4381685"/>
        <a:ext cx="1809531" cy="1738263"/>
      </dsp:txXfrm>
    </dsp:sp>
    <dsp:sp modelId="{AFA2E3E2-9271-426B-8841-806457D9C3E0}">
      <dsp:nvSpPr>
        <dsp:cNvPr id="0" name=""/>
        <dsp:cNvSpPr/>
      </dsp:nvSpPr>
      <dsp:spPr>
        <a:xfrm>
          <a:off x="6793721" y="3106992"/>
          <a:ext cx="0" cy="1180657"/>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04C4273-4F3F-4E6D-BA85-6ADD00BED197}">
      <dsp:nvSpPr>
        <dsp:cNvPr id="0" name=""/>
        <dsp:cNvSpPr/>
      </dsp:nvSpPr>
      <dsp:spPr>
        <a:xfrm>
          <a:off x="7073386" y="3336909"/>
          <a:ext cx="1757890" cy="70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066800">
            <a:lnSpc>
              <a:spcPct val="90000"/>
            </a:lnSpc>
            <a:spcBef>
              <a:spcPct val="0"/>
            </a:spcBef>
            <a:spcAft>
              <a:spcPct val="35000"/>
            </a:spcAft>
            <a:buNone/>
            <a:defRPr b="1"/>
          </a:pPr>
          <a:r>
            <a:rPr lang="en-GB" sz="2400" b="1" kern="1200">
              <a:latin typeface="Trebuchet MS" panose="020B0603020202020204"/>
            </a:rPr>
            <a:t>April</a:t>
          </a:r>
        </a:p>
      </dsp:txBody>
      <dsp:txXfrm>
        <a:off x="7073386" y="3336909"/>
        <a:ext cx="1757890" cy="702180"/>
      </dsp:txXfrm>
    </dsp:sp>
    <dsp:sp modelId="{B3099C89-16B9-4FBF-B8DF-A2FC95B2D773}">
      <dsp:nvSpPr>
        <dsp:cNvPr id="0" name=""/>
        <dsp:cNvSpPr/>
      </dsp:nvSpPr>
      <dsp:spPr>
        <a:xfrm>
          <a:off x="6747116" y="3060387"/>
          <a:ext cx="93209" cy="93209"/>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045CFC-0AD7-4A02-8A56-0F325E5834F4}">
      <dsp:nvSpPr>
        <dsp:cNvPr id="0" name=""/>
        <dsp:cNvSpPr/>
      </dsp:nvSpPr>
      <dsp:spPr>
        <a:xfrm>
          <a:off x="6953530" y="237782"/>
          <a:ext cx="1997603" cy="1688553"/>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889000">
            <a:lnSpc>
              <a:spcPct val="90000"/>
            </a:lnSpc>
            <a:spcBef>
              <a:spcPct val="0"/>
            </a:spcBef>
            <a:spcAft>
              <a:spcPct val="35000"/>
            </a:spcAft>
            <a:buNone/>
          </a:pPr>
          <a:r>
            <a:rPr lang="en-GB" sz="2000" b="0" kern="1200">
              <a:latin typeface="Trebuchet MS" panose="020B0603020202020204"/>
            </a:rPr>
            <a:t>Speaking exams</a:t>
          </a:r>
        </a:p>
        <a:p>
          <a:pPr marL="0" lvl="0" indent="0" algn="l" defTabSz="889000">
            <a:lnSpc>
              <a:spcPct val="90000"/>
            </a:lnSpc>
            <a:spcBef>
              <a:spcPct val="0"/>
            </a:spcBef>
            <a:spcAft>
              <a:spcPct val="35000"/>
            </a:spcAft>
            <a:buNone/>
          </a:pPr>
          <a:r>
            <a:rPr lang="en-GB" sz="2000" b="0" kern="1200">
              <a:latin typeface="Trebuchet MS" panose="020B0603020202020204"/>
            </a:rPr>
            <a:t>Music Assessments</a:t>
          </a:r>
        </a:p>
      </dsp:txBody>
      <dsp:txXfrm>
        <a:off x="7035958" y="320210"/>
        <a:ext cx="1832747" cy="1523697"/>
      </dsp:txXfrm>
    </dsp:sp>
    <dsp:sp modelId="{0A1ED7A6-19EC-4773-A881-595F78F98D26}">
      <dsp:nvSpPr>
        <dsp:cNvPr id="0" name=""/>
        <dsp:cNvSpPr/>
      </dsp:nvSpPr>
      <dsp:spPr>
        <a:xfrm>
          <a:off x="7952331" y="1926335"/>
          <a:ext cx="0" cy="1180657"/>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D25AADEA-1B71-4621-9A31-7FC679EDE57F}">
      <dsp:nvSpPr>
        <dsp:cNvPr id="0" name=""/>
        <dsp:cNvSpPr/>
      </dsp:nvSpPr>
      <dsp:spPr>
        <a:xfrm>
          <a:off x="8231996" y="2174894"/>
          <a:ext cx="1757890" cy="70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1066800" rtl="0">
            <a:lnSpc>
              <a:spcPct val="90000"/>
            </a:lnSpc>
            <a:spcBef>
              <a:spcPct val="0"/>
            </a:spcBef>
            <a:spcAft>
              <a:spcPct val="35000"/>
            </a:spcAft>
            <a:buNone/>
            <a:defRPr b="1"/>
          </a:pPr>
          <a:r>
            <a:rPr lang="en-GB" sz="2400" b="1" kern="1200">
              <a:latin typeface="Trebuchet MS" panose="020B0603020202020204"/>
            </a:rPr>
            <a:t>May 4th - June 26th</a:t>
          </a:r>
        </a:p>
      </dsp:txBody>
      <dsp:txXfrm>
        <a:off x="8231996" y="2174894"/>
        <a:ext cx="1757890" cy="702180"/>
      </dsp:txXfrm>
    </dsp:sp>
    <dsp:sp modelId="{0B5FDCF8-F7DB-4908-B3AD-7A9BD99DCF31}">
      <dsp:nvSpPr>
        <dsp:cNvPr id="0" name=""/>
        <dsp:cNvSpPr/>
      </dsp:nvSpPr>
      <dsp:spPr>
        <a:xfrm>
          <a:off x="7905726" y="3060387"/>
          <a:ext cx="93209" cy="93209"/>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9878EA-D7E4-40BE-BF0E-33F7884B4C66}">
      <dsp:nvSpPr>
        <dsp:cNvPr id="0" name=""/>
        <dsp:cNvSpPr/>
      </dsp:nvSpPr>
      <dsp:spPr>
        <a:xfrm>
          <a:off x="8112139" y="4287649"/>
          <a:ext cx="1997603" cy="1059484"/>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889000">
            <a:lnSpc>
              <a:spcPct val="90000"/>
            </a:lnSpc>
            <a:spcBef>
              <a:spcPct val="0"/>
            </a:spcBef>
            <a:spcAft>
              <a:spcPct val="35000"/>
            </a:spcAft>
            <a:buNone/>
          </a:pPr>
          <a:r>
            <a:rPr lang="en-GB" sz="2000" b="0" kern="1200">
              <a:latin typeface="Trebuchet MS" panose="020B0603020202020204"/>
            </a:rPr>
            <a:t>Summer Exam Session</a:t>
          </a:r>
        </a:p>
      </dsp:txBody>
      <dsp:txXfrm>
        <a:off x="8163859" y="4339369"/>
        <a:ext cx="1894163" cy="956044"/>
      </dsp:txXfrm>
    </dsp:sp>
    <dsp:sp modelId="{58CF47DB-8D17-4E55-9047-D0FBFAFEFD0A}">
      <dsp:nvSpPr>
        <dsp:cNvPr id="0" name=""/>
        <dsp:cNvSpPr/>
      </dsp:nvSpPr>
      <dsp:spPr>
        <a:xfrm>
          <a:off x="9110941" y="3106992"/>
          <a:ext cx="0" cy="1180657"/>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B73ADD6-B369-40D6-9862-20251662360C}">
      <dsp:nvSpPr>
        <dsp:cNvPr id="0" name=""/>
        <dsp:cNvSpPr/>
      </dsp:nvSpPr>
      <dsp:spPr>
        <a:xfrm>
          <a:off x="9390605" y="3336909"/>
          <a:ext cx="1757890" cy="70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066800">
            <a:lnSpc>
              <a:spcPct val="90000"/>
            </a:lnSpc>
            <a:spcBef>
              <a:spcPct val="0"/>
            </a:spcBef>
            <a:spcAft>
              <a:spcPct val="35000"/>
            </a:spcAft>
            <a:buNone/>
            <a:defRPr b="1"/>
          </a:pPr>
          <a:r>
            <a:rPr lang="en-GB" sz="2400" b="1" kern="1200">
              <a:latin typeface="Trebuchet MS" panose="020B0603020202020204"/>
            </a:rPr>
            <a:t>August 20th</a:t>
          </a:r>
        </a:p>
      </dsp:txBody>
      <dsp:txXfrm>
        <a:off x="9390605" y="3336909"/>
        <a:ext cx="1757890" cy="702180"/>
      </dsp:txXfrm>
    </dsp:sp>
    <dsp:sp modelId="{3F3EBCF5-4DC3-4BF9-904F-6841AA4B1452}">
      <dsp:nvSpPr>
        <dsp:cNvPr id="0" name=""/>
        <dsp:cNvSpPr/>
      </dsp:nvSpPr>
      <dsp:spPr>
        <a:xfrm>
          <a:off x="9064336" y="3060387"/>
          <a:ext cx="93209" cy="93209"/>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51864A-C5D6-4208-A78C-5E4140D79998}">
      <dsp:nvSpPr>
        <dsp:cNvPr id="0" name=""/>
        <dsp:cNvSpPr/>
      </dsp:nvSpPr>
      <dsp:spPr>
        <a:xfrm>
          <a:off x="9270749" y="866850"/>
          <a:ext cx="1997603" cy="1059484"/>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l" defTabSz="889000" rtl="0">
            <a:lnSpc>
              <a:spcPct val="90000"/>
            </a:lnSpc>
            <a:spcBef>
              <a:spcPct val="0"/>
            </a:spcBef>
            <a:spcAft>
              <a:spcPct val="35000"/>
            </a:spcAft>
            <a:buNone/>
          </a:pPr>
          <a:r>
            <a:rPr lang="en-GB" sz="2000" b="0" kern="1200">
              <a:latin typeface="Trebuchet MS" panose="020B0603020202020204"/>
            </a:rPr>
            <a:t>Results Day</a:t>
          </a:r>
        </a:p>
      </dsp:txBody>
      <dsp:txXfrm>
        <a:off x="9322469" y="918570"/>
        <a:ext cx="1894163" cy="956044"/>
      </dsp:txXfrm>
    </dsp:sp>
    <dsp:sp modelId="{CB2AC944-59D7-406D-9CF0-79829DE0A219}">
      <dsp:nvSpPr>
        <dsp:cNvPr id="0" name=""/>
        <dsp:cNvSpPr/>
      </dsp:nvSpPr>
      <dsp:spPr>
        <a:xfrm>
          <a:off x="10269551" y="1926335"/>
          <a:ext cx="0" cy="1180657"/>
        </a:xfrm>
        <a:prstGeom prst="line">
          <a:avLst/>
        </a:prstGeom>
        <a:noFill/>
        <a:ln w="12700" cap="rnd"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37F0A80-DB06-46A5-99F5-35FEEAB31348}">
      <dsp:nvSpPr>
        <dsp:cNvPr id="0" name=""/>
        <dsp:cNvSpPr/>
      </dsp:nvSpPr>
      <dsp:spPr>
        <a:xfrm>
          <a:off x="10222946" y="3060387"/>
          <a:ext cx="93209" cy="93209"/>
        </a:xfrm>
        <a:prstGeom prst="ellips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3A6A1-3907-4B08-A48D-72F0B523BBD7}" type="datetimeFigureOut">
              <a:t>9/22/2025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CB2B02-1509-4445-A01F-F590B68B1639}" type="slidenum">
              <a:t>‹#›</a:t>
            </a:fld>
            <a:endParaRPr lang="en-GB"/>
          </a:p>
        </p:txBody>
      </p:sp>
    </p:spTree>
    <p:extLst>
      <p:ext uri="{BB962C8B-B14F-4D97-AF65-F5344CB8AC3E}">
        <p14:creationId xmlns:p14="http://schemas.microsoft.com/office/powerpoint/2010/main" val="433473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725C89-F9D4-47A4-BC56-F9DBEEF2FC62}"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F9A13C-6881-47A7-830A-8976C91974E6}" type="slidenum">
              <a:rPr lang="en-GB" smtClean="0"/>
              <a:t>‹#›</a:t>
            </a:fld>
            <a:endParaRPr lang="en-GB"/>
          </a:p>
        </p:txBody>
      </p:sp>
    </p:spTree>
    <p:extLst>
      <p:ext uri="{BB962C8B-B14F-4D97-AF65-F5344CB8AC3E}">
        <p14:creationId xmlns:p14="http://schemas.microsoft.com/office/powerpoint/2010/main" val="461022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725C89-F9D4-47A4-BC56-F9DBEEF2FC62}"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F9A13C-6881-47A7-830A-8976C91974E6}" type="slidenum">
              <a:rPr lang="en-GB" smtClean="0"/>
              <a:t>‹#›</a:t>
            </a:fld>
            <a:endParaRPr lang="en-GB"/>
          </a:p>
        </p:txBody>
      </p:sp>
    </p:spTree>
    <p:extLst>
      <p:ext uri="{BB962C8B-B14F-4D97-AF65-F5344CB8AC3E}">
        <p14:creationId xmlns:p14="http://schemas.microsoft.com/office/powerpoint/2010/main" val="1057989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725C89-F9D4-47A4-BC56-F9DBEEF2FC62}"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F9A13C-6881-47A7-830A-8976C91974E6}"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2589739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725C89-F9D4-47A4-BC56-F9DBEEF2FC62}"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F9A13C-6881-47A7-830A-8976C91974E6}" type="slidenum">
              <a:rPr lang="en-GB" smtClean="0"/>
              <a:t>‹#›</a:t>
            </a:fld>
            <a:endParaRPr lang="en-GB"/>
          </a:p>
        </p:txBody>
      </p:sp>
    </p:spTree>
    <p:extLst>
      <p:ext uri="{BB962C8B-B14F-4D97-AF65-F5344CB8AC3E}">
        <p14:creationId xmlns:p14="http://schemas.microsoft.com/office/powerpoint/2010/main" val="4245245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725C89-F9D4-47A4-BC56-F9DBEEF2FC62}"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F9A13C-6881-47A7-830A-8976C91974E6}"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00031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725C89-F9D4-47A4-BC56-F9DBEEF2FC62}"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F9A13C-6881-47A7-830A-8976C91974E6}" type="slidenum">
              <a:rPr lang="en-GB" smtClean="0"/>
              <a:t>‹#›</a:t>
            </a:fld>
            <a:endParaRPr lang="en-GB"/>
          </a:p>
        </p:txBody>
      </p:sp>
    </p:spTree>
    <p:extLst>
      <p:ext uri="{BB962C8B-B14F-4D97-AF65-F5344CB8AC3E}">
        <p14:creationId xmlns:p14="http://schemas.microsoft.com/office/powerpoint/2010/main" val="2768648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725C89-F9D4-47A4-BC56-F9DBEEF2FC62}"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F9A13C-6881-47A7-830A-8976C91974E6}" type="slidenum">
              <a:rPr lang="en-GB" smtClean="0"/>
              <a:t>‹#›</a:t>
            </a:fld>
            <a:endParaRPr lang="en-GB"/>
          </a:p>
        </p:txBody>
      </p:sp>
    </p:spTree>
    <p:extLst>
      <p:ext uri="{BB962C8B-B14F-4D97-AF65-F5344CB8AC3E}">
        <p14:creationId xmlns:p14="http://schemas.microsoft.com/office/powerpoint/2010/main" val="2411893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725C89-F9D4-47A4-BC56-F9DBEEF2FC62}"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F9A13C-6881-47A7-830A-8976C91974E6}" type="slidenum">
              <a:rPr lang="en-GB" smtClean="0"/>
              <a:t>‹#›</a:t>
            </a:fld>
            <a:endParaRPr lang="en-GB"/>
          </a:p>
        </p:txBody>
      </p:sp>
    </p:spTree>
    <p:extLst>
      <p:ext uri="{BB962C8B-B14F-4D97-AF65-F5344CB8AC3E}">
        <p14:creationId xmlns:p14="http://schemas.microsoft.com/office/powerpoint/2010/main" val="2361521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725C89-F9D4-47A4-BC56-F9DBEEF2FC62}"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F9A13C-6881-47A7-830A-8976C91974E6}" type="slidenum">
              <a:rPr lang="en-GB" smtClean="0"/>
              <a:t>‹#›</a:t>
            </a:fld>
            <a:endParaRPr lang="en-GB"/>
          </a:p>
        </p:txBody>
      </p:sp>
    </p:spTree>
    <p:extLst>
      <p:ext uri="{BB962C8B-B14F-4D97-AF65-F5344CB8AC3E}">
        <p14:creationId xmlns:p14="http://schemas.microsoft.com/office/powerpoint/2010/main" val="863061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725C89-F9D4-47A4-BC56-F9DBEEF2FC62}" type="datetimeFigureOut">
              <a:rPr lang="en-GB" smtClean="0"/>
              <a:t>22/09/2025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2F9A13C-6881-47A7-830A-8976C91974E6}" type="slidenum">
              <a:rPr lang="en-GB" smtClean="0"/>
              <a:t>‹#›</a:t>
            </a:fld>
            <a:endParaRPr lang="en-GB"/>
          </a:p>
        </p:txBody>
      </p:sp>
    </p:spTree>
    <p:extLst>
      <p:ext uri="{BB962C8B-B14F-4D97-AF65-F5344CB8AC3E}">
        <p14:creationId xmlns:p14="http://schemas.microsoft.com/office/powerpoint/2010/main" val="3663556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725C89-F9D4-47A4-BC56-F9DBEEF2FC62}" type="datetimeFigureOut">
              <a:rPr lang="en-GB" smtClean="0"/>
              <a:t>22/09/2025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F9A13C-6881-47A7-830A-8976C91974E6}" type="slidenum">
              <a:rPr lang="en-GB" smtClean="0"/>
              <a:t>‹#›</a:t>
            </a:fld>
            <a:endParaRPr lang="en-GB"/>
          </a:p>
        </p:txBody>
      </p:sp>
    </p:spTree>
    <p:extLst>
      <p:ext uri="{BB962C8B-B14F-4D97-AF65-F5344CB8AC3E}">
        <p14:creationId xmlns:p14="http://schemas.microsoft.com/office/powerpoint/2010/main" val="1847688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725C89-F9D4-47A4-BC56-F9DBEEF2FC62}" type="datetimeFigureOut">
              <a:rPr lang="en-GB" smtClean="0"/>
              <a:t>22/09/2025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2F9A13C-6881-47A7-830A-8976C91974E6}" type="slidenum">
              <a:rPr lang="en-GB" smtClean="0"/>
              <a:t>‹#›</a:t>
            </a:fld>
            <a:endParaRPr lang="en-GB"/>
          </a:p>
        </p:txBody>
      </p:sp>
    </p:spTree>
    <p:extLst>
      <p:ext uri="{BB962C8B-B14F-4D97-AF65-F5344CB8AC3E}">
        <p14:creationId xmlns:p14="http://schemas.microsoft.com/office/powerpoint/2010/main" val="3499422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1725C89-F9D4-47A4-BC56-F9DBEEF2FC62}" type="datetimeFigureOut">
              <a:rPr lang="en-GB" smtClean="0"/>
              <a:t>22/09/2025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2F9A13C-6881-47A7-830A-8976C91974E6}" type="slidenum">
              <a:rPr lang="en-GB" smtClean="0"/>
              <a:t>‹#›</a:t>
            </a:fld>
            <a:endParaRPr lang="en-GB"/>
          </a:p>
        </p:txBody>
      </p:sp>
    </p:spTree>
    <p:extLst>
      <p:ext uri="{BB962C8B-B14F-4D97-AF65-F5344CB8AC3E}">
        <p14:creationId xmlns:p14="http://schemas.microsoft.com/office/powerpoint/2010/main" val="3751551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725C89-F9D4-47A4-BC56-F9DBEEF2FC62}" type="datetimeFigureOut">
              <a:rPr lang="en-GB" smtClean="0"/>
              <a:t>22/09/2025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2F9A13C-6881-47A7-830A-8976C91974E6}" type="slidenum">
              <a:rPr lang="en-GB" smtClean="0"/>
              <a:t>‹#›</a:t>
            </a:fld>
            <a:endParaRPr lang="en-GB"/>
          </a:p>
        </p:txBody>
      </p:sp>
    </p:spTree>
    <p:extLst>
      <p:ext uri="{BB962C8B-B14F-4D97-AF65-F5344CB8AC3E}">
        <p14:creationId xmlns:p14="http://schemas.microsoft.com/office/powerpoint/2010/main" val="410130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1725C89-F9D4-47A4-BC56-F9DBEEF2FC62}" type="datetimeFigureOut">
              <a:rPr lang="en-GB" smtClean="0"/>
              <a:t>22/09/2025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F9A13C-6881-47A7-830A-8976C91974E6}" type="slidenum">
              <a:rPr lang="en-GB" smtClean="0"/>
              <a:t>‹#›</a:t>
            </a:fld>
            <a:endParaRPr lang="en-GB"/>
          </a:p>
        </p:txBody>
      </p:sp>
    </p:spTree>
    <p:extLst>
      <p:ext uri="{BB962C8B-B14F-4D97-AF65-F5344CB8AC3E}">
        <p14:creationId xmlns:p14="http://schemas.microsoft.com/office/powerpoint/2010/main" val="1168021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1725C89-F9D4-47A4-BC56-F9DBEEF2FC62}" type="datetimeFigureOut">
              <a:rPr lang="en-GB" smtClean="0"/>
              <a:t>22/09/2025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2F9A13C-6881-47A7-830A-8976C91974E6}" type="slidenum">
              <a:rPr lang="en-GB" smtClean="0"/>
              <a:t>‹#›</a:t>
            </a:fld>
            <a:endParaRPr lang="en-GB"/>
          </a:p>
        </p:txBody>
      </p:sp>
    </p:spTree>
    <p:extLst>
      <p:ext uri="{BB962C8B-B14F-4D97-AF65-F5344CB8AC3E}">
        <p14:creationId xmlns:p14="http://schemas.microsoft.com/office/powerpoint/2010/main" val="2454127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1725C89-F9D4-47A4-BC56-F9DBEEF2FC62}" type="datetimeFigureOut">
              <a:rPr lang="en-GB" smtClean="0"/>
              <a:t>22/09/2025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2F9A13C-6881-47A7-830A-8976C91974E6}" type="slidenum">
              <a:rPr lang="en-GB" smtClean="0"/>
              <a:t>‹#›</a:t>
            </a:fld>
            <a:endParaRPr lang="en-GB"/>
          </a:p>
        </p:txBody>
      </p:sp>
    </p:spTree>
    <p:extLst>
      <p:ext uri="{BB962C8B-B14F-4D97-AF65-F5344CB8AC3E}">
        <p14:creationId xmlns:p14="http://schemas.microsoft.com/office/powerpoint/2010/main" val="39580920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tif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7.xml"/><Relationship Id="rId4" Type="http://schemas.openxmlformats.org/officeDocument/2006/relationships/image" Target="../media/image23.tiff"/></Relationships>
</file>

<file path=ppt/slides/_rels/slide1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7.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14.xml.rels><?xml version="1.0" encoding="UTF-8" standalone="yes"?>
<Relationships xmlns="http://schemas.openxmlformats.org/package/2006/relationships"><Relationship Id="rId3" Type="http://schemas.openxmlformats.org/officeDocument/2006/relationships/hyperlink" Target="https://www.dcea.org.uk/parent-information/our-curriculum/subjects/english/"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4.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hyperlink" Target="https://www.briym.co.uk/parents" TargetMode="External"/><Relationship Id="rId2" Type="http://schemas.openxmlformats.org/officeDocument/2006/relationships/image" Target="../media/image65.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2" Type="http://schemas.openxmlformats.org/officeDocument/2006/relationships/hyperlink" Target="mailto:kafkamarkeyc@deanerycofeacademy.org.uk"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png"/><Relationship Id="rId7"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 Id="rId5" Type="http://schemas.openxmlformats.org/officeDocument/2006/relationships/image" Target="../media/image16.tiff"/><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2AB5D-CCFD-4C49-803C-6553FCCF0562}"/>
              </a:ext>
            </a:extLst>
          </p:cNvPr>
          <p:cNvSpPr>
            <a:spLocks noGrp="1"/>
          </p:cNvSpPr>
          <p:nvPr>
            <p:ph type="ctrTitle"/>
          </p:nvPr>
        </p:nvSpPr>
        <p:spPr>
          <a:xfrm>
            <a:off x="6094409" y="835017"/>
            <a:ext cx="3179593" cy="3215820"/>
          </a:xfrm>
        </p:spPr>
        <p:txBody>
          <a:bodyPr>
            <a:normAutofit/>
          </a:bodyPr>
          <a:lstStyle/>
          <a:p>
            <a:pPr>
              <a:lnSpc>
                <a:spcPct val="90000"/>
              </a:lnSpc>
            </a:pPr>
            <a:r>
              <a:rPr lang="en-US"/>
              <a:t>Year 11 </a:t>
            </a:r>
            <a:br>
              <a:rPr lang="en-US"/>
            </a:br>
            <a:r>
              <a:rPr lang="en-US"/>
              <a:t>Key to Success evening</a:t>
            </a:r>
            <a:endParaRPr lang="en-GB"/>
          </a:p>
        </p:txBody>
      </p:sp>
      <p:sp>
        <p:nvSpPr>
          <p:cNvPr id="3" name="Subtitle 2">
            <a:extLst>
              <a:ext uri="{FF2B5EF4-FFF2-40B4-BE49-F238E27FC236}">
                <a16:creationId xmlns:a16="http://schemas.microsoft.com/office/drawing/2014/main" id="{280D2DEE-ADAA-48EB-88E9-D9D50906F804}"/>
              </a:ext>
            </a:extLst>
          </p:cNvPr>
          <p:cNvSpPr>
            <a:spLocks noGrp="1"/>
          </p:cNvSpPr>
          <p:nvPr>
            <p:ph type="subTitle" idx="1"/>
          </p:nvPr>
        </p:nvSpPr>
        <p:spPr>
          <a:xfrm>
            <a:off x="6094409" y="4050833"/>
            <a:ext cx="3179593" cy="1990529"/>
          </a:xfrm>
        </p:spPr>
        <p:txBody>
          <a:bodyPr>
            <a:normAutofit/>
          </a:bodyPr>
          <a:lstStyle/>
          <a:p>
            <a:r>
              <a:rPr lang="en-US"/>
              <a:t>Today’s aim is to provide information to allow you to best support your child through their final GCSE year. </a:t>
            </a:r>
            <a:endParaRPr lang="en-GB"/>
          </a:p>
        </p:txBody>
      </p:sp>
      <p:pic>
        <p:nvPicPr>
          <p:cNvPr id="6" name="Picture 5" descr="A logo for a company&#10;&#10;AI-generated content may be incorrect.">
            <a:extLst>
              <a:ext uri="{FF2B5EF4-FFF2-40B4-BE49-F238E27FC236}">
                <a16:creationId xmlns:a16="http://schemas.microsoft.com/office/drawing/2014/main" id="{C03C93B1-9889-A371-DFC7-05A59003E87F}"/>
              </a:ext>
            </a:extLst>
          </p:cNvPr>
          <p:cNvPicPr>
            <a:picLocks noChangeAspect="1"/>
          </p:cNvPicPr>
          <p:nvPr/>
        </p:nvPicPr>
        <p:blipFill>
          <a:blip r:embed="rId2"/>
          <a:stretch>
            <a:fillRect/>
          </a:stretch>
        </p:blipFill>
        <p:spPr>
          <a:xfrm>
            <a:off x="1147773" y="835016"/>
            <a:ext cx="4457760" cy="1987658"/>
          </a:xfrm>
          <a:prstGeom prst="rect">
            <a:avLst/>
          </a:prstGeom>
        </p:spPr>
      </p:pic>
      <p:pic>
        <p:nvPicPr>
          <p:cNvPr id="5" name="Picture 4" descr="A logo for a company&#10;&#10;AI-generated content may be incorrect.">
            <a:extLst>
              <a:ext uri="{FF2B5EF4-FFF2-40B4-BE49-F238E27FC236}">
                <a16:creationId xmlns:a16="http://schemas.microsoft.com/office/drawing/2014/main" id="{9BA1DB63-B5BC-D962-1282-527D4A49BCFD}"/>
              </a:ext>
            </a:extLst>
          </p:cNvPr>
          <p:cNvPicPr>
            <a:picLocks noChangeAspect="1"/>
          </p:cNvPicPr>
          <p:nvPr/>
        </p:nvPicPr>
        <p:blipFill>
          <a:blip r:embed="rId3"/>
          <a:stretch>
            <a:fillRect/>
          </a:stretch>
        </p:blipFill>
        <p:spPr>
          <a:xfrm>
            <a:off x="1246949" y="3051274"/>
            <a:ext cx="4260871" cy="2990088"/>
          </a:xfrm>
          <a:prstGeom prst="rect">
            <a:avLst/>
          </a:prstGeom>
        </p:spPr>
      </p:pic>
    </p:spTree>
    <p:extLst>
      <p:ext uri="{BB962C8B-B14F-4D97-AF65-F5344CB8AC3E}">
        <p14:creationId xmlns:p14="http://schemas.microsoft.com/office/powerpoint/2010/main" val="74580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178B-61CA-4299-9A6C-4BCE3C1F7CE9}"/>
              </a:ext>
            </a:extLst>
          </p:cNvPr>
          <p:cNvSpPr>
            <a:spLocks noGrp="1"/>
          </p:cNvSpPr>
          <p:nvPr>
            <p:ph type="title"/>
          </p:nvPr>
        </p:nvSpPr>
        <p:spPr>
          <a:xfrm>
            <a:off x="173161" y="216649"/>
            <a:ext cx="8181699" cy="1320800"/>
          </a:xfrm>
        </p:spPr>
        <p:txBody>
          <a:bodyPr/>
          <a:lstStyle/>
          <a:p>
            <a:r>
              <a:rPr lang="en-US"/>
              <a:t>Core Subject Information </a:t>
            </a:r>
            <a:r>
              <a:rPr lang="mr-IN"/>
              <a:t>–</a:t>
            </a:r>
            <a:r>
              <a:rPr lang="en-US"/>
              <a:t> Maths Homework</a:t>
            </a:r>
            <a:endParaRPr lang="en-GB"/>
          </a:p>
        </p:txBody>
      </p:sp>
      <p:pic>
        <p:nvPicPr>
          <p:cNvPr id="5" name="Picture 4"/>
          <p:cNvPicPr>
            <a:picLocks noChangeAspect="1"/>
          </p:cNvPicPr>
          <p:nvPr/>
        </p:nvPicPr>
        <p:blipFill rotWithShape="1">
          <a:blip r:embed="rId2"/>
          <a:srcRect b="41728"/>
          <a:stretch/>
        </p:blipFill>
        <p:spPr>
          <a:xfrm>
            <a:off x="8984758" y="342150"/>
            <a:ext cx="2880320" cy="534899"/>
          </a:xfrm>
          <a:prstGeom prst="rect">
            <a:avLst/>
          </a:prstGeom>
        </p:spPr>
      </p:pic>
      <p:pic>
        <p:nvPicPr>
          <p:cNvPr id="10" name="Picture 9">
            <a:extLst>
              <a:ext uri="{FF2B5EF4-FFF2-40B4-BE49-F238E27FC236}">
                <a16:creationId xmlns:a16="http://schemas.microsoft.com/office/drawing/2014/main" id="{ACBA141F-5549-4068-B2C7-462B41742A8B}"/>
              </a:ext>
            </a:extLst>
          </p:cNvPr>
          <p:cNvPicPr>
            <a:picLocks noChangeAspect="1"/>
          </p:cNvPicPr>
          <p:nvPr/>
        </p:nvPicPr>
        <p:blipFill>
          <a:blip r:embed="rId3"/>
          <a:stretch>
            <a:fillRect/>
          </a:stretch>
        </p:blipFill>
        <p:spPr>
          <a:xfrm>
            <a:off x="837039" y="4360983"/>
            <a:ext cx="7780867" cy="2340762"/>
          </a:xfrm>
          <a:prstGeom prst="rect">
            <a:avLst/>
          </a:prstGeom>
        </p:spPr>
      </p:pic>
      <p:pic>
        <p:nvPicPr>
          <p:cNvPr id="3" name="Picture 2"/>
          <p:cNvPicPr>
            <a:picLocks noChangeAspect="1"/>
          </p:cNvPicPr>
          <p:nvPr/>
        </p:nvPicPr>
        <p:blipFill>
          <a:blip r:embed="rId4"/>
          <a:stretch>
            <a:fillRect/>
          </a:stretch>
        </p:blipFill>
        <p:spPr>
          <a:xfrm>
            <a:off x="247678" y="1634011"/>
            <a:ext cx="4016332" cy="2527761"/>
          </a:xfrm>
          <a:prstGeom prst="rect">
            <a:avLst/>
          </a:prstGeom>
        </p:spPr>
      </p:pic>
      <p:sp>
        <p:nvSpPr>
          <p:cNvPr id="4" name="TextBox 3"/>
          <p:cNvSpPr txBox="1"/>
          <p:nvPr/>
        </p:nvSpPr>
        <p:spPr>
          <a:xfrm>
            <a:off x="4584526" y="1882228"/>
            <a:ext cx="5561556" cy="2031325"/>
          </a:xfrm>
          <a:prstGeom prst="rect">
            <a:avLst/>
          </a:prstGeom>
          <a:noFill/>
        </p:spPr>
        <p:txBody>
          <a:bodyPr wrap="square" rtlCol="0">
            <a:spAutoFit/>
          </a:bodyPr>
          <a:lstStyle/>
          <a:p>
            <a:r>
              <a:rPr lang="en-US"/>
              <a:t>Weekly homework (Wednesday to Wednesday)</a:t>
            </a:r>
          </a:p>
          <a:p>
            <a:r>
              <a:rPr lang="en-US"/>
              <a:t>Personalised retrieval based on completion </a:t>
            </a:r>
          </a:p>
          <a:p>
            <a:r>
              <a:rPr lang="en-US"/>
              <a:t>All levels to challenge and support </a:t>
            </a:r>
          </a:p>
          <a:p>
            <a:r>
              <a:rPr lang="en-US"/>
              <a:t>Following the SOW taught in lesson</a:t>
            </a:r>
          </a:p>
          <a:p>
            <a:r>
              <a:rPr lang="en-US"/>
              <a:t>Scaffold videos to support each question </a:t>
            </a:r>
          </a:p>
          <a:p>
            <a:r>
              <a:rPr lang="en-US"/>
              <a:t> </a:t>
            </a:r>
          </a:p>
          <a:p>
            <a:r>
              <a:rPr lang="en-US"/>
              <a:t> </a:t>
            </a:r>
          </a:p>
        </p:txBody>
      </p:sp>
      <p:pic>
        <p:nvPicPr>
          <p:cNvPr id="7" name="Picture 6" descr="A logo for a company&#10;&#10;AI-generated content may be incorrect.">
            <a:extLst>
              <a:ext uri="{FF2B5EF4-FFF2-40B4-BE49-F238E27FC236}">
                <a16:creationId xmlns:a16="http://schemas.microsoft.com/office/drawing/2014/main" id="{AE329D7F-9AEE-0FE2-90EB-77C0567CE170}"/>
              </a:ext>
            </a:extLst>
          </p:cNvPr>
          <p:cNvPicPr>
            <a:picLocks noChangeAspect="1"/>
          </p:cNvPicPr>
          <p:nvPr/>
        </p:nvPicPr>
        <p:blipFill>
          <a:blip r:embed="rId5"/>
          <a:stretch>
            <a:fillRect/>
          </a:stretch>
        </p:blipFill>
        <p:spPr>
          <a:xfrm>
            <a:off x="9976331" y="5180391"/>
            <a:ext cx="2120548" cy="1555735"/>
          </a:xfrm>
          <a:prstGeom prst="rect">
            <a:avLst/>
          </a:prstGeom>
        </p:spPr>
      </p:pic>
    </p:spTree>
    <p:extLst>
      <p:ext uri="{BB962C8B-B14F-4D97-AF65-F5344CB8AC3E}">
        <p14:creationId xmlns:p14="http://schemas.microsoft.com/office/powerpoint/2010/main" val="3767921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178B-61CA-4299-9A6C-4BCE3C1F7CE9}"/>
              </a:ext>
            </a:extLst>
          </p:cNvPr>
          <p:cNvSpPr txBox="1">
            <a:spLocks/>
          </p:cNvSpPr>
          <p:nvPr/>
        </p:nvSpPr>
        <p:spPr>
          <a:xfrm>
            <a:off x="163767" y="183715"/>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Enrichment </a:t>
            </a:r>
            <a:r>
              <a:rPr lang="mr-IN"/>
              <a:t>–</a:t>
            </a:r>
            <a:r>
              <a:rPr lang="en-GB"/>
              <a:t> Further Maths GCSE </a:t>
            </a:r>
          </a:p>
          <a:p>
            <a:r>
              <a:rPr lang="en-GB"/>
              <a:t>Tuesday 3:25-4:25pm</a:t>
            </a:r>
          </a:p>
        </p:txBody>
      </p:sp>
      <p:pic>
        <p:nvPicPr>
          <p:cNvPr id="3" name="Picture 2">
            <a:extLst>
              <a:ext uri="{FF2B5EF4-FFF2-40B4-BE49-F238E27FC236}">
                <a16:creationId xmlns:a16="http://schemas.microsoft.com/office/drawing/2014/main" id="{EF0D309E-A14D-43C7-9A94-E56A6C9EA90D}"/>
              </a:ext>
            </a:extLst>
          </p:cNvPr>
          <p:cNvPicPr>
            <a:picLocks noChangeAspect="1"/>
          </p:cNvPicPr>
          <p:nvPr/>
        </p:nvPicPr>
        <p:blipFill>
          <a:blip r:embed="rId2"/>
          <a:stretch>
            <a:fillRect/>
          </a:stretch>
        </p:blipFill>
        <p:spPr>
          <a:xfrm>
            <a:off x="9574306" y="109914"/>
            <a:ext cx="2530045" cy="3186631"/>
          </a:xfrm>
          <a:prstGeom prst="rect">
            <a:avLst/>
          </a:prstGeom>
        </p:spPr>
      </p:pic>
      <p:pic>
        <p:nvPicPr>
          <p:cNvPr id="4" name="Picture 3">
            <a:extLst>
              <a:ext uri="{FF2B5EF4-FFF2-40B4-BE49-F238E27FC236}">
                <a16:creationId xmlns:a16="http://schemas.microsoft.com/office/drawing/2014/main" id="{3991D877-4B05-463B-B79C-40A289D37D21}"/>
              </a:ext>
            </a:extLst>
          </p:cNvPr>
          <p:cNvPicPr>
            <a:picLocks noChangeAspect="1"/>
          </p:cNvPicPr>
          <p:nvPr/>
        </p:nvPicPr>
        <p:blipFill>
          <a:blip r:embed="rId3"/>
          <a:stretch>
            <a:fillRect/>
          </a:stretch>
        </p:blipFill>
        <p:spPr>
          <a:xfrm>
            <a:off x="4739266" y="906867"/>
            <a:ext cx="4647143" cy="3952003"/>
          </a:xfrm>
          <a:prstGeom prst="rect">
            <a:avLst/>
          </a:prstGeom>
        </p:spPr>
      </p:pic>
      <p:sp>
        <p:nvSpPr>
          <p:cNvPr id="5" name="TextBox 4">
            <a:extLst>
              <a:ext uri="{FF2B5EF4-FFF2-40B4-BE49-F238E27FC236}">
                <a16:creationId xmlns:a16="http://schemas.microsoft.com/office/drawing/2014/main" id="{73E50A7D-961B-46FF-8904-623F6AA7B6E5}"/>
              </a:ext>
            </a:extLst>
          </p:cNvPr>
          <p:cNvSpPr txBox="1"/>
          <p:nvPr/>
        </p:nvSpPr>
        <p:spPr>
          <a:xfrm>
            <a:off x="163767" y="1542219"/>
            <a:ext cx="4575499" cy="1200329"/>
          </a:xfrm>
          <a:prstGeom prst="rect">
            <a:avLst/>
          </a:prstGeom>
          <a:noFill/>
        </p:spPr>
        <p:txBody>
          <a:bodyPr wrap="square" rtlCol="0">
            <a:spAutoFit/>
          </a:bodyPr>
          <a:lstStyle/>
          <a:p>
            <a:r>
              <a:rPr lang="en-GB"/>
              <a:t>AQA Level 2 GCSE Maths</a:t>
            </a:r>
          </a:p>
          <a:p>
            <a:r>
              <a:rPr lang="en-GB"/>
              <a:t>An extra GCSE </a:t>
            </a:r>
          </a:p>
          <a:p>
            <a:endParaRPr lang="en-GB"/>
          </a:p>
          <a:p>
            <a:r>
              <a:rPr lang="en-GB"/>
              <a:t>Available to pupils targeting a grade 7+</a:t>
            </a:r>
          </a:p>
        </p:txBody>
      </p:sp>
      <p:sp>
        <p:nvSpPr>
          <p:cNvPr id="6" name="TextBox 5">
            <a:extLst>
              <a:ext uri="{FF2B5EF4-FFF2-40B4-BE49-F238E27FC236}">
                <a16:creationId xmlns:a16="http://schemas.microsoft.com/office/drawing/2014/main" id="{400D0EB9-2FA2-45A6-9498-3671BEDE5495}"/>
              </a:ext>
            </a:extLst>
          </p:cNvPr>
          <p:cNvSpPr txBox="1"/>
          <p:nvPr/>
        </p:nvSpPr>
        <p:spPr>
          <a:xfrm>
            <a:off x="1602571" y="3838453"/>
            <a:ext cx="1320077" cy="1477328"/>
          </a:xfrm>
          <a:prstGeom prst="rect">
            <a:avLst/>
          </a:prstGeom>
          <a:noFill/>
        </p:spPr>
        <p:txBody>
          <a:bodyPr wrap="square" rtlCol="0">
            <a:spAutoFit/>
          </a:bodyPr>
          <a:lstStyle/>
          <a:p>
            <a:r>
              <a:rPr lang="en-GB"/>
              <a:t>3 x grade 9</a:t>
            </a:r>
          </a:p>
          <a:p>
            <a:r>
              <a:rPr lang="en-GB"/>
              <a:t>2 x grade 8</a:t>
            </a:r>
          </a:p>
          <a:p>
            <a:r>
              <a:rPr lang="en-GB"/>
              <a:t>1 x grade 6</a:t>
            </a:r>
          </a:p>
          <a:p>
            <a:r>
              <a:rPr lang="en-GB"/>
              <a:t>5 x grade 5</a:t>
            </a:r>
          </a:p>
          <a:p>
            <a:endParaRPr lang="en-GB"/>
          </a:p>
        </p:txBody>
      </p:sp>
      <p:sp>
        <p:nvSpPr>
          <p:cNvPr id="7" name="TextBox 6">
            <a:extLst>
              <a:ext uri="{FF2B5EF4-FFF2-40B4-BE49-F238E27FC236}">
                <a16:creationId xmlns:a16="http://schemas.microsoft.com/office/drawing/2014/main" id="{8D6D0B27-B900-4302-BAD4-52B9BE63400C}"/>
              </a:ext>
            </a:extLst>
          </p:cNvPr>
          <p:cNvSpPr txBox="1"/>
          <p:nvPr/>
        </p:nvSpPr>
        <p:spPr>
          <a:xfrm>
            <a:off x="784231" y="3469121"/>
            <a:ext cx="3852122" cy="369332"/>
          </a:xfrm>
          <a:prstGeom prst="rect">
            <a:avLst/>
          </a:prstGeom>
          <a:noFill/>
        </p:spPr>
        <p:txBody>
          <a:bodyPr wrap="square" rtlCol="0">
            <a:spAutoFit/>
          </a:bodyPr>
          <a:lstStyle/>
          <a:p>
            <a:r>
              <a:rPr lang="en-GB"/>
              <a:t>2025 Success for the first year!</a:t>
            </a:r>
          </a:p>
        </p:txBody>
      </p:sp>
      <p:pic>
        <p:nvPicPr>
          <p:cNvPr id="9" name="Picture 8" descr="A logo for a company&#10;&#10;AI-generated content may be incorrect.">
            <a:extLst>
              <a:ext uri="{FF2B5EF4-FFF2-40B4-BE49-F238E27FC236}">
                <a16:creationId xmlns:a16="http://schemas.microsoft.com/office/drawing/2014/main" id="{36B646D9-FB70-2475-2AD6-37081411B466}"/>
              </a:ext>
            </a:extLst>
          </p:cNvPr>
          <p:cNvPicPr>
            <a:picLocks noChangeAspect="1"/>
          </p:cNvPicPr>
          <p:nvPr/>
        </p:nvPicPr>
        <p:blipFill>
          <a:blip r:embed="rId4"/>
          <a:stretch>
            <a:fillRect/>
          </a:stretch>
        </p:blipFill>
        <p:spPr>
          <a:xfrm>
            <a:off x="9976331" y="5180391"/>
            <a:ext cx="2120548" cy="1555735"/>
          </a:xfrm>
          <a:prstGeom prst="rect">
            <a:avLst/>
          </a:prstGeom>
        </p:spPr>
      </p:pic>
    </p:spTree>
    <p:extLst>
      <p:ext uri="{BB962C8B-B14F-4D97-AF65-F5344CB8AC3E}">
        <p14:creationId xmlns:p14="http://schemas.microsoft.com/office/powerpoint/2010/main" val="324967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178B-61CA-4299-9A6C-4BCE3C1F7CE9}"/>
              </a:ext>
            </a:extLst>
          </p:cNvPr>
          <p:cNvSpPr txBox="1">
            <a:spLocks/>
          </p:cNvSpPr>
          <p:nvPr/>
        </p:nvSpPr>
        <p:spPr>
          <a:xfrm>
            <a:off x="163767" y="183715"/>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Free Support </a:t>
            </a:r>
            <a:r>
              <a:rPr lang="mr-IN"/>
              <a:t>–</a:t>
            </a:r>
            <a:r>
              <a:rPr lang="en-GB"/>
              <a:t> GCSE Maths</a:t>
            </a:r>
          </a:p>
        </p:txBody>
      </p:sp>
      <p:pic>
        <p:nvPicPr>
          <p:cNvPr id="3" name="Picture 2"/>
          <p:cNvPicPr>
            <a:picLocks noChangeAspect="1"/>
          </p:cNvPicPr>
          <p:nvPr/>
        </p:nvPicPr>
        <p:blipFill>
          <a:blip r:embed="rId2"/>
          <a:stretch>
            <a:fillRect/>
          </a:stretch>
        </p:blipFill>
        <p:spPr>
          <a:xfrm>
            <a:off x="163767" y="844115"/>
            <a:ext cx="9348592" cy="3121175"/>
          </a:xfrm>
          <a:prstGeom prst="rect">
            <a:avLst/>
          </a:prstGeom>
        </p:spPr>
      </p:pic>
      <p:pic>
        <p:nvPicPr>
          <p:cNvPr id="4" name="Picture 3"/>
          <p:cNvPicPr>
            <a:picLocks noChangeAspect="1"/>
          </p:cNvPicPr>
          <p:nvPr/>
        </p:nvPicPr>
        <p:blipFill>
          <a:blip r:embed="rId3"/>
          <a:stretch>
            <a:fillRect/>
          </a:stretch>
        </p:blipFill>
        <p:spPr>
          <a:xfrm>
            <a:off x="626301" y="4111434"/>
            <a:ext cx="5073041" cy="2645964"/>
          </a:xfrm>
          <a:prstGeom prst="rect">
            <a:avLst/>
          </a:prstGeom>
        </p:spPr>
      </p:pic>
      <p:pic>
        <p:nvPicPr>
          <p:cNvPr id="5" name="Picture 4"/>
          <p:cNvPicPr>
            <a:picLocks noChangeAspect="1"/>
          </p:cNvPicPr>
          <p:nvPr/>
        </p:nvPicPr>
        <p:blipFill>
          <a:blip r:embed="rId4"/>
          <a:stretch>
            <a:fillRect/>
          </a:stretch>
        </p:blipFill>
        <p:spPr>
          <a:xfrm>
            <a:off x="6050072" y="4111725"/>
            <a:ext cx="5948384" cy="2645673"/>
          </a:xfrm>
          <a:prstGeom prst="rect">
            <a:avLst/>
          </a:prstGeom>
        </p:spPr>
      </p:pic>
      <p:sp>
        <p:nvSpPr>
          <p:cNvPr id="6" name="TextBox 5"/>
          <p:cNvSpPr txBox="1"/>
          <p:nvPr/>
        </p:nvSpPr>
        <p:spPr>
          <a:xfrm>
            <a:off x="10339625" y="183715"/>
            <a:ext cx="2190577" cy="2031325"/>
          </a:xfrm>
          <a:prstGeom prst="rect">
            <a:avLst/>
          </a:prstGeom>
          <a:noFill/>
        </p:spPr>
        <p:txBody>
          <a:bodyPr wrap="square" rtlCol="0">
            <a:spAutoFit/>
          </a:bodyPr>
          <a:lstStyle/>
          <a:p>
            <a:r>
              <a:rPr lang="en-US"/>
              <a:t>Mathsgenie </a:t>
            </a:r>
          </a:p>
          <a:p>
            <a:endParaRPr lang="en-US"/>
          </a:p>
          <a:p>
            <a:r>
              <a:rPr lang="en-US"/>
              <a:t>Corbettmaths</a:t>
            </a:r>
          </a:p>
          <a:p>
            <a:endParaRPr lang="en-US"/>
          </a:p>
          <a:p>
            <a:r>
              <a:rPr lang="en-US"/>
              <a:t>Sparx </a:t>
            </a:r>
            <a:r>
              <a:rPr lang="mr-IN"/>
              <a:t>–</a:t>
            </a:r>
            <a:r>
              <a:rPr lang="en-US"/>
              <a:t> independent learning</a:t>
            </a:r>
          </a:p>
        </p:txBody>
      </p:sp>
    </p:spTree>
    <p:extLst>
      <p:ext uri="{BB962C8B-B14F-4D97-AF65-F5344CB8AC3E}">
        <p14:creationId xmlns:p14="http://schemas.microsoft.com/office/powerpoint/2010/main" val="108568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178B-61CA-4299-9A6C-4BCE3C1F7CE9}"/>
              </a:ext>
            </a:extLst>
          </p:cNvPr>
          <p:cNvSpPr txBox="1">
            <a:spLocks/>
          </p:cNvSpPr>
          <p:nvPr/>
        </p:nvSpPr>
        <p:spPr>
          <a:xfrm>
            <a:off x="163767" y="183715"/>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t>The Final Push </a:t>
            </a:r>
            <a:r>
              <a:rPr lang="mr-IN"/>
              <a:t>–</a:t>
            </a:r>
            <a:r>
              <a:rPr lang="en-GB"/>
              <a:t> PGL Revision Weekend </a:t>
            </a:r>
          </a:p>
          <a:p>
            <a:r>
              <a:rPr lang="en-GB"/>
              <a:t>Liddington, Swindon</a:t>
            </a:r>
          </a:p>
        </p:txBody>
      </p:sp>
      <p:pic>
        <p:nvPicPr>
          <p:cNvPr id="3" name="Picture 2"/>
          <p:cNvPicPr>
            <a:picLocks noChangeAspect="1"/>
          </p:cNvPicPr>
          <p:nvPr/>
        </p:nvPicPr>
        <p:blipFill>
          <a:blip r:embed="rId2"/>
          <a:stretch>
            <a:fillRect/>
          </a:stretch>
        </p:blipFill>
        <p:spPr>
          <a:xfrm>
            <a:off x="7315200" y="4432590"/>
            <a:ext cx="4739362" cy="2300324"/>
          </a:xfrm>
          <a:prstGeom prst="rect">
            <a:avLst/>
          </a:prstGeom>
        </p:spPr>
      </p:pic>
      <p:pic>
        <p:nvPicPr>
          <p:cNvPr id="4" name="Picture 3"/>
          <p:cNvPicPr>
            <a:picLocks noChangeAspect="1"/>
          </p:cNvPicPr>
          <p:nvPr/>
        </p:nvPicPr>
        <p:blipFill>
          <a:blip r:embed="rId3"/>
          <a:stretch>
            <a:fillRect/>
          </a:stretch>
        </p:blipFill>
        <p:spPr>
          <a:xfrm>
            <a:off x="8993688" y="161253"/>
            <a:ext cx="3060874" cy="2686523"/>
          </a:xfrm>
          <a:prstGeom prst="rect">
            <a:avLst/>
          </a:prstGeom>
        </p:spPr>
      </p:pic>
      <p:pic>
        <p:nvPicPr>
          <p:cNvPr id="5" name="Picture 4"/>
          <p:cNvPicPr>
            <a:picLocks noChangeAspect="1"/>
          </p:cNvPicPr>
          <p:nvPr/>
        </p:nvPicPr>
        <p:blipFill>
          <a:blip r:embed="rId4"/>
          <a:stretch>
            <a:fillRect/>
          </a:stretch>
        </p:blipFill>
        <p:spPr>
          <a:xfrm>
            <a:off x="3923734" y="4853314"/>
            <a:ext cx="3086100" cy="1879600"/>
          </a:xfrm>
          <a:prstGeom prst="rect">
            <a:avLst/>
          </a:prstGeom>
        </p:spPr>
      </p:pic>
      <p:pic>
        <p:nvPicPr>
          <p:cNvPr id="6" name="Picture 5"/>
          <p:cNvPicPr>
            <a:picLocks noChangeAspect="1"/>
          </p:cNvPicPr>
          <p:nvPr/>
        </p:nvPicPr>
        <p:blipFill>
          <a:blip r:embed="rId5"/>
          <a:stretch>
            <a:fillRect/>
          </a:stretch>
        </p:blipFill>
        <p:spPr>
          <a:xfrm>
            <a:off x="1159627" y="5108792"/>
            <a:ext cx="2458741" cy="1624122"/>
          </a:xfrm>
          <a:prstGeom prst="rect">
            <a:avLst/>
          </a:prstGeom>
        </p:spPr>
      </p:pic>
      <p:pic>
        <p:nvPicPr>
          <p:cNvPr id="7" name="Picture 6"/>
          <p:cNvPicPr>
            <a:picLocks noChangeAspect="1"/>
          </p:cNvPicPr>
          <p:nvPr/>
        </p:nvPicPr>
        <p:blipFill>
          <a:blip r:embed="rId6"/>
          <a:stretch>
            <a:fillRect/>
          </a:stretch>
        </p:blipFill>
        <p:spPr>
          <a:xfrm>
            <a:off x="9504710" y="2955076"/>
            <a:ext cx="2038830" cy="1370214"/>
          </a:xfrm>
          <a:prstGeom prst="rect">
            <a:avLst/>
          </a:prstGeom>
        </p:spPr>
      </p:pic>
      <p:sp>
        <p:nvSpPr>
          <p:cNvPr id="8" name="TextBox 7"/>
          <p:cNvSpPr txBox="1"/>
          <p:nvPr/>
        </p:nvSpPr>
        <p:spPr>
          <a:xfrm>
            <a:off x="163767" y="1438386"/>
            <a:ext cx="8291302" cy="3693319"/>
          </a:xfrm>
          <a:prstGeom prst="rect">
            <a:avLst/>
          </a:prstGeom>
          <a:noFill/>
        </p:spPr>
        <p:txBody>
          <a:bodyPr wrap="square" rtlCol="0">
            <a:spAutoFit/>
          </a:bodyPr>
          <a:lstStyle/>
          <a:p>
            <a:r>
              <a:rPr lang="en-US"/>
              <a:t>Two night residential to PGL Liddington (in Swindon) </a:t>
            </a:r>
          </a:p>
          <a:p>
            <a:r>
              <a:rPr lang="en-US"/>
              <a:t>2 revision math's sessions taught, in correct tiers, by The Deanery math's staff (3 hours each day)</a:t>
            </a:r>
          </a:p>
          <a:p>
            <a:r>
              <a:rPr lang="en-US"/>
              <a:t>4 adventure activities with peers for a final secondary school residential        (2 each day)</a:t>
            </a:r>
          </a:p>
          <a:p>
            <a:r>
              <a:rPr lang="en-US"/>
              <a:t>Full board (all meals included)</a:t>
            </a:r>
          </a:p>
          <a:p>
            <a:r>
              <a:rPr lang="en-US"/>
              <a:t>First come first serve for </a:t>
            </a:r>
            <a:r>
              <a:rPr lang="en-GB" b="1"/>
              <a:t>30</a:t>
            </a:r>
            <a:r>
              <a:rPr lang="en-GB"/>
              <a:t> students.</a:t>
            </a:r>
          </a:p>
          <a:p>
            <a:r>
              <a:rPr lang="en-GB" b="1"/>
              <a:t>Dates and Cost TBC</a:t>
            </a:r>
            <a:endParaRPr lang="en-US" b="1"/>
          </a:p>
          <a:p>
            <a:endParaRPr lang="en-US"/>
          </a:p>
          <a:p>
            <a:r>
              <a:rPr lang="en-US"/>
              <a:t>Exam technique</a:t>
            </a:r>
          </a:p>
          <a:p>
            <a:r>
              <a:rPr lang="en-US"/>
              <a:t>Common misconceptions identified and corrected</a:t>
            </a:r>
          </a:p>
          <a:p>
            <a:r>
              <a:rPr lang="en-US"/>
              <a:t>Key topics revisit </a:t>
            </a:r>
          </a:p>
          <a:p>
            <a:r>
              <a:rPr lang="en-US"/>
              <a:t>Key skill retrieval </a:t>
            </a:r>
          </a:p>
        </p:txBody>
      </p:sp>
    </p:spTree>
    <p:extLst>
      <p:ext uri="{BB962C8B-B14F-4D97-AF65-F5344CB8AC3E}">
        <p14:creationId xmlns:p14="http://schemas.microsoft.com/office/powerpoint/2010/main" val="21098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47D8-D4BB-45EC-8786-C701DA3D657E}"/>
              </a:ext>
            </a:extLst>
          </p:cNvPr>
          <p:cNvSpPr>
            <a:spLocks noGrp="1"/>
          </p:cNvSpPr>
          <p:nvPr>
            <p:ph type="title"/>
          </p:nvPr>
        </p:nvSpPr>
        <p:spPr>
          <a:xfrm>
            <a:off x="349641" y="272791"/>
            <a:ext cx="8717398" cy="673768"/>
          </a:xfrm>
        </p:spPr>
        <p:txBody>
          <a:bodyPr>
            <a:noAutofit/>
          </a:bodyPr>
          <a:lstStyle/>
          <a:p>
            <a:r>
              <a:rPr lang="en-GB" b="1"/>
              <a:t>Core Subject Information – English  </a:t>
            </a:r>
          </a:p>
        </p:txBody>
      </p:sp>
      <p:pic>
        <p:nvPicPr>
          <p:cNvPr id="4" name="Picture 3">
            <a:extLst>
              <a:ext uri="{FF2B5EF4-FFF2-40B4-BE49-F238E27FC236}">
                <a16:creationId xmlns:a16="http://schemas.microsoft.com/office/drawing/2014/main" id="{9DFA5BE9-BE84-4F18-AD91-0DE412EB618B}"/>
              </a:ext>
            </a:extLst>
          </p:cNvPr>
          <p:cNvPicPr>
            <a:picLocks noChangeAspect="1"/>
          </p:cNvPicPr>
          <p:nvPr/>
        </p:nvPicPr>
        <p:blipFill>
          <a:blip r:embed="rId2"/>
          <a:stretch>
            <a:fillRect/>
          </a:stretch>
        </p:blipFill>
        <p:spPr>
          <a:xfrm>
            <a:off x="10256612" y="201132"/>
            <a:ext cx="1560711" cy="816935"/>
          </a:xfrm>
          <a:prstGeom prst="rect">
            <a:avLst/>
          </a:prstGeom>
        </p:spPr>
      </p:pic>
      <p:sp>
        <p:nvSpPr>
          <p:cNvPr id="5" name="TextBox 4">
            <a:extLst>
              <a:ext uri="{FF2B5EF4-FFF2-40B4-BE49-F238E27FC236}">
                <a16:creationId xmlns:a16="http://schemas.microsoft.com/office/drawing/2014/main" id="{34652CBB-AA10-4E6C-8920-0CE4406B0685}"/>
              </a:ext>
            </a:extLst>
          </p:cNvPr>
          <p:cNvSpPr txBox="1"/>
          <p:nvPr/>
        </p:nvSpPr>
        <p:spPr>
          <a:xfrm>
            <a:off x="438054" y="1330942"/>
            <a:ext cx="5258605" cy="1454244"/>
          </a:xfrm>
          <a:prstGeom prst="rect">
            <a:avLst/>
          </a:prstGeom>
          <a:solidFill>
            <a:srgbClr val="44546A">
              <a:lumMod val="20000"/>
              <a:lumOff val="80000"/>
            </a:srgbClr>
          </a:solidFill>
          <a:ln w="28575">
            <a:solidFill>
              <a:sysClr val="windowText" lastClr="000000"/>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prstClr val="black"/>
                </a:solidFill>
                <a:effectLst/>
                <a:uLnTx/>
                <a:uFillTx/>
                <a:latin typeface="Calibri" panose="020F0502020204030204"/>
              </a:rPr>
              <a:t>English Language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a:ln>
                <a:noFill/>
              </a:ln>
              <a:solidFill>
                <a:prstClr val="black"/>
              </a:solidFill>
              <a:effectLst/>
              <a:uLnTx/>
              <a:uFillTx/>
              <a:latin typeface="Calibri" panose="020F0502020204030204"/>
            </a:endParaRPr>
          </a:p>
          <a:p>
            <a:pPr marL="285750" indent="-285750" defTabSz="914400">
              <a:buFont typeface="Wingdings" panose="05000000000000000000" pitchFamily="2" charset="2"/>
              <a:buChar char="v"/>
              <a:defRPr/>
            </a:pPr>
            <a:r>
              <a:rPr kumimoji="0" lang="en-GB" sz="1500" b="1" i="0" u="none" strike="noStrike" kern="0" cap="none" spc="0" normalizeH="0" baseline="0" noProof="0">
                <a:ln>
                  <a:noFill/>
                </a:ln>
                <a:solidFill>
                  <a:prstClr val="black"/>
                </a:solidFill>
                <a:effectLst/>
                <a:uLnTx/>
                <a:uFillTx/>
                <a:latin typeface="Calibri" panose="020F0502020204030204"/>
              </a:rPr>
              <a:t>Paper 1: </a:t>
            </a:r>
            <a:r>
              <a:rPr lang="en-GB" sz="1500" b="1" kern="0">
                <a:solidFill>
                  <a:prstClr val="black"/>
                </a:solidFill>
                <a:latin typeface="Calibri" panose="020F0502020204030204"/>
              </a:rPr>
              <a:t>Fiction </a:t>
            </a:r>
            <a:r>
              <a:rPr lang="en-GB" sz="1500" kern="0">
                <a:solidFill>
                  <a:prstClr val="black"/>
                </a:solidFill>
                <a:latin typeface="Calibri" panose="020F0502020204030204"/>
              </a:rPr>
              <a:t>Reading </a:t>
            </a:r>
            <a:r>
              <a:rPr kumimoji="0" lang="en-GB" sz="1500" b="0" i="0" u="none" strike="noStrike" kern="0" cap="none" spc="0" normalizeH="0" baseline="0" noProof="0">
                <a:ln>
                  <a:noFill/>
                </a:ln>
                <a:solidFill>
                  <a:prstClr val="black"/>
                </a:solidFill>
                <a:effectLst/>
                <a:uLnTx/>
                <a:uFillTx/>
                <a:latin typeface="Calibri" panose="020F0502020204030204"/>
              </a:rPr>
              <a:t>&amp; Writing (1hour 45 mins)</a:t>
            </a:r>
            <a:endParaRPr lang="en-GB" sz="1500" b="0" i="0" u="none" strike="noStrike" kern="0" cap="none" spc="0" normalizeH="0" baseline="0" noProof="0">
              <a:ln>
                <a:noFill/>
              </a:ln>
              <a:solidFill>
                <a:prstClr val="black"/>
              </a:solidFill>
              <a:effectLst/>
              <a:uLnTx/>
              <a:uFillTx/>
              <a:latin typeface="Calibri" panose="020F0502020204030204"/>
              <a:ea typeface="Calibri"/>
              <a:cs typeface="Calibri"/>
            </a:endParaRPr>
          </a:p>
          <a:p>
            <a:pPr marL="285750" indent="-285750" defTabSz="914400">
              <a:buFont typeface="Wingdings" panose="05000000000000000000" pitchFamily="2" charset="2"/>
              <a:buChar char="v"/>
              <a:defRPr/>
            </a:pPr>
            <a:r>
              <a:rPr kumimoji="0" lang="en-GB" sz="1500" b="1" i="0" u="none" strike="noStrike" kern="0" cap="none" spc="0" normalizeH="0" baseline="0" noProof="0">
                <a:ln>
                  <a:noFill/>
                </a:ln>
                <a:solidFill>
                  <a:prstClr val="black"/>
                </a:solidFill>
                <a:effectLst/>
                <a:highlight>
                  <a:srgbClr val="00FF00"/>
                </a:highlight>
                <a:uLnTx/>
                <a:uFillTx/>
                <a:latin typeface="Calibri" panose="020F0502020204030204"/>
              </a:rPr>
              <a:t>Paper 2: </a:t>
            </a:r>
            <a:r>
              <a:rPr lang="en-GB" sz="1500" b="1" kern="0">
                <a:solidFill>
                  <a:prstClr val="black"/>
                </a:solidFill>
                <a:highlight>
                  <a:srgbClr val="00FF00"/>
                </a:highlight>
                <a:latin typeface="Calibri" panose="020F0502020204030204"/>
              </a:rPr>
              <a:t>Non-Fiction </a:t>
            </a:r>
            <a:r>
              <a:rPr lang="en-GB" sz="1500" kern="0">
                <a:solidFill>
                  <a:prstClr val="black"/>
                </a:solidFill>
                <a:highlight>
                  <a:srgbClr val="00FF00"/>
                </a:highlight>
                <a:latin typeface="Calibri" panose="020F0502020204030204"/>
              </a:rPr>
              <a:t>Reading</a:t>
            </a:r>
            <a:r>
              <a:rPr kumimoji="0" lang="en-GB" sz="1500" b="0" i="0" u="none" strike="noStrike" kern="0" cap="none" spc="0" normalizeH="0" baseline="0" noProof="0">
                <a:ln>
                  <a:noFill/>
                </a:ln>
                <a:solidFill>
                  <a:prstClr val="black"/>
                </a:solidFill>
                <a:effectLst/>
                <a:highlight>
                  <a:srgbClr val="00FF00"/>
                </a:highlight>
                <a:uLnTx/>
                <a:uFillTx/>
                <a:latin typeface="Calibri" panose="020F0502020204030204"/>
              </a:rPr>
              <a:t> &amp; Writing (1hour 45 mins)</a:t>
            </a:r>
            <a:endParaRPr lang="en-GB" sz="1500" b="1" i="0" u="none" strike="noStrike" kern="0" cap="none" spc="0" normalizeH="0" baseline="0" noProof="0">
              <a:ln>
                <a:noFill/>
              </a:ln>
              <a:solidFill>
                <a:prstClr val="black"/>
              </a:solidFill>
              <a:effectLst/>
              <a:highlight>
                <a:srgbClr val="00FF00"/>
              </a:highlight>
              <a:uLnTx/>
              <a:uFillTx/>
              <a:latin typeface="Calibri" panose="020F0502020204030204"/>
              <a:ea typeface="Calibri"/>
              <a:cs typeface="Calibri"/>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GB" sz="1500" b="1" i="0" u="none" strike="noStrike" kern="0" cap="none" spc="0" normalizeH="0" baseline="0" noProof="0">
                <a:ln>
                  <a:noFill/>
                </a:ln>
                <a:solidFill>
                  <a:prstClr val="black"/>
                </a:solidFill>
                <a:effectLst/>
                <a:uLnTx/>
                <a:uFillTx/>
                <a:latin typeface="Calibri" panose="020F0502020204030204"/>
              </a:rPr>
              <a:t>Spoken Language: </a:t>
            </a:r>
            <a:r>
              <a:rPr kumimoji="0" lang="en-GB" sz="1500" b="0" i="0" u="none" strike="noStrike" kern="0" cap="none" spc="0" normalizeH="0" baseline="0" noProof="0">
                <a:ln>
                  <a:noFill/>
                </a:ln>
                <a:solidFill>
                  <a:prstClr val="black"/>
                </a:solidFill>
                <a:effectLst/>
                <a:uLnTx/>
                <a:uFillTx/>
                <a:latin typeface="Calibri" panose="020F0502020204030204"/>
              </a:rPr>
              <a:t>students are required to present a talk to their class (filmed and moderated by AQA)</a:t>
            </a:r>
          </a:p>
        </p:txBody>
      </p:sp>
      <p:sp>
        <p:nvSpPr>
          <p:cNvPr id="6" name="TextBox 5">
            <a:extLst>
              <a:ext uri="{FF2B5EF4-FFF2-40B4-BE49-F238E27FC236}">
                <a16:creationId xmlns:a16="http://schemas.microsoft.com/office/drawing/2014/main" id="{02E7CCC8-F4A9-41CB-A254-184A7178C004}"/>
              </a:ext>
            </a:extLst>
          </p:cNvPr>
          <p:cNvSpPr txBox="1"/>
          <p:nvPr/>
        </p:nvSpPr>
        <p:spPr>
          <a:xfrm>
            <a:off x="6095999" y="1330942"/>
            <a:ext cx="4744898" cy="1915909"/>
          </a:xfrm>
          <a:prstGeom prst="rect">
            <a:avLst/>
          </a:prstGeom>
          <a:solidFill>
            <a:srgbClr val="44546A">
              <a:lumMod val="20000"/>
              <a:lumOff val="80000"/>
            </a:srgbClr>
          </a:solidFill>
          <a:ln w="28575">
            <a:solidFill>
              <a:sysClr val="windowText" lastClr="000000"/>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a:ln>
                  <a:noFill/>
                </a:ln>
                <a:solidFill>
                  <a:prstClr val="black"/>
                </a:solidFill>
                <a:effectLst/>
                <a:uLnTx/>
                <a:uFillTx/>
                <a:latin typeface="Calibri" panose="020F0502020204030204"/>
              </a:rPr>
              <a:t>English Literature</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500" b="1" i="0" u="none" strike="noStrike" kern="0" cap="none" spc="0" normalizeH="0" baseline="0" noProof="0">
                <a:ln>
                  <a:noFill/>
                </a:ln>
                <a:solidFill>
                  <a:prstClr val="black"/>
                </a:solidFill>
                <a:effectLst/>
                <a:uLnTx/>
                <a:uFillTx/>
                <a:latin typeface="Calibri" panose="020F0502020204030204"/>
              </a:rPr>
              <a:t>Paper 1: </a:t>
            </a:r>
            <a:r>
              <a:rPr kumimoji="0" lang="en-US" sz="1500" b="0" i="0" u="none" strike="noStrike" kern="0" cap="none" spc="0" normalizeH="0" baseline="0" noProof="0">
                <a:ln>
                  <a:noFill/>
                </a:ln>
                <a:solidFill>
                  <a:prstClr val="black"/>
                </a:solidFill>
                <a:effectLst/>
                <a:uLnTx/>
                <a:uFillTx/>
                <a:latin typeface="Calibri" panose="020F0502020204030204"/>
              </a:rPr>
              <a:t>(‘old’ texts) 1 hour 45 mins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prstClr val="black"/>
                </a:solidFill>
                <a:effectLst/>
                <a:uLnTx/>
                <a:uFillTx/>
                <a:latin typeface="Calibri" panose="020F0502020204030204"/>
              </a:rPr>
              <a:t>- Shakespeare’s ‘Macbeth’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prstClr val="black"/>
                </a:solidFill>
                <a:effectLst/>
                <a:uLnTx/>
                <a:uFillTx/>
                <a:latin typeface="Calibri" panose="020F0502020204030204"/>
              </a:rPr>
              <a:t>- Charles Dickens’ ‘A Christmas Carol’</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500" b="1" i="0" u="none" strike="noStrike" kern="0" cap="none" spc="0" normalizeH="0" baseline="0" noProof="0">
                <a:ln>
                  <a:noFill/>
                </a:ln>
                <a:solidFill>
                  <a:prstClr val="black"/>
                </a:solidFill>
                <a:effectLst/>
                <a:uLnTx/>
                <a:uFillTx/>
                <a:latin typeface="Calibri" panose="020F0502020204030204"/>
              </a:rPr>
              <a:t>Paper 2: </a:t>
            </a:r>
            <a:r>
              <a:rPr kumimoji="0" lang="en-US" sz="1500" b="0" i="0" u="none" strike="noStrike" kern="0" cap="none" spc="0" normalizeH="0" baseline="0" noProof="0">
                <a:ln>
                  <a:noFill/>
                </a:ln>
                <a:solidFill>
                  <a:prstClr val="black"/>
                </a:solidFill>
                <a:effectLst/>
                <a:uLnTx/>
                <a:uFillTx/>
                <a:latin typeface="Calibri" panose="020F0502020204030204"/>
              </a:rPr>
              <a:t>(modern texts)  2 hour 15 mins </a:t>
            </a:r>
          </a:p>
          <a:p>
            <a:pPr marR="0" lvl="0" algn="ctr" defTabSz="914400" eaLnBrk="1" fontAlgn="auto" latinLnBrk="0" hangingPunct="1">
              <a:lnSpc>
                <a:spcPct val="100000"/>
              </a:lnSpc>
              <a:spcBef>
                <a:spcPts val="0"/>
              </a:spcBef>
              <a:spcAft>
                <a:spcPts val="0"/>
              </a:spcAft>
              <a:buClrTx/>
              <a:buSzTx/>
              <a:tabLst/>
              <a:defRPr/>
            </a:pPr>
            <a:r>
              <a:rPr lang="en-US" sz="1500" kern="0">
                <a:solidFill>
                  <a:prstClr val="black"/>
                </a:solidFill>
                <a:latin typeface="Calibri" panose="020F0502020204030204"/>
              </a:rPr>
              <a:t>- Priestley’s ‘An Inspector Calls’</a:t>
            </a:r>
            <a:endParaRPr kumimoji="0" lang="en-US" sz="1500" b="0" i="0" u="none" strike="noStrike" kern="0" cap="none" spc="0" normalizeH="0" baseline="0" noProof="0">
              <a:ln>
                <a:noFill/>
              </a:ln>
              <a:solidFill>
                <a:prstClr val="black"/>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prstClr val="black"/>
                </a:solidFill>
                <a:effectLst/>
                <a:uLnTx/>
                <a:uFillTx/>
                <a:latin typeface="Calibri" panose="020F0502020204030204"/>
              </a:rPr>
              <a:t>- </a:t>
            </a:r>
            <a:r>
              <a:rPr kumimoji="0" lang="en-US" sz="1500" b="0" i="0" u="none" strike="noStrike" kern="0" cap="none" spc="0" normalizeH="0" baseline="0" noProof="0">
                <a:ln>
                  <a:noFill/>
                </a:ln>
                <a:solidFill>
                  <a:prstClr val="black"/>
                </a:solidFill>
                <a:effectLst/>
                <a:highlight>
                  <a:srgbClr val="00FF00"/>
                </a:highlight>
                <a:uLnTx/>
                <a:uFillTx/>
                <a:latin typeface="Calibri" panose="020F0502020204030204"/>
              </a:rPr>
              <a:t>15x Power &amp; Conflict Poetry anthology poems</a:t>
            </a:r>
            <a:endParaRPr lang="en-US" sz="1500" b="0" i="0" u="none" strike="noStrike" kern="0" cap="none" spc="0" normalizeH="0" baseline="0" noProof="0">
              <a:ln>
                <a:noFill/>
              </a:ln>
              <a:solidFill>
                <a:prstClr val="black"/>
              </a:solidFill>
              <a:effectLst/>
              <a:highlight>
                <a:srgbClr val="00FF00"/>
              </a:highlight>
              <a:uLnTx/>
              <a:uFillTx/>
              <a:latin typeface="Calibri" panose="020F0502020204030204"/>
              <a:ea typeface="Calibri"/>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a:ln>
                  <a:noFill/>
                </a:ln>
                <a:solidFill>
                  <a:prstClr val="black"/>
                </a:solidFill>
                <a:effectLst/>
                <a:highlight>
                  <a:srgbClr val="00FF00"/>
                </a:highlight>
                <a:uLnTx/>
                <a:uFillTx/>
                <a:latin typeface="Calibri" panose="020F0502020204030204"/>
              </a:rPr>
              <a:t>- 2x unseen poems to </a:t>
            </a:r>
            <a:r>
              <a:rPr kumimoji="0" lang="en-US" sz="1500" b="0" i="0" u="none" strike="noStrike" kern="0" cap="none" spc="0" normalizeH="0" baseline="0" noProof="0" err="1">
                <a:ln>
                  <a:noFill/>
                </a:ln>
                <a:solidFill>
                  <a:prstClr val="black"/>
                </a:solidFill>
                <a:effectLst/>
                <a:highlight>
                  <a:srgbClr val="00FF00"/>
                </a:highlight>
                <a:uLnTx/>
                <a:uFillTx/>
                <a:latin typeface="Calibri" panose="020F0502020204030204"/>
              </a:rPr>
              <a:t>analyse</a:t>
            </a:r>
            <a:r>
              <a:rPr kumimoji="0" lang="en-US" sz="1500" b="0" i="0" u="none" strike="noStrike" kern="0" cap="none" spc="0" normalizeH="0" baseline="0" noProof="0">
                <a:ln>
                  <a:noFill/>
                </a:ln>
                <a:solidFill>
                  <a:prstClr val="black"/>
                </a:solidFill>
                <a:effectLst/>
                <a:highlight>
                  <a:srgbClr val="00FF00"/>
                </a:highlight>
                <a:uLnTx/>
                <a:uFillTx/>
                <a:latin typeface="Calibri" panose="020F0502020204030204"/>
              </a:rPr>
              <a:t> &amp; then compare</a:t>
            </a:r>
            <a:endParaRPr lang="en-US" sz="1500" b="0" i="0" u="none" strike="noStrike" kern="0" cap="none" spc="0" normalizeH="0" baseline="0" noProof="0">
              <a:ln>
                <a:noFill/>
              </a:ln>
              <a:solidFill>
                <a:prstClr val="black"/>
              </a:solidFill>
              <a:effectLst/>
              <a:highlight>
                <a:srgbClr val="00FF00"/>
              </a:highlight>
              <a:uLnTx/>
              <a:uFillTx/>
              <a:latin typeface="Calibri" panose="020F0502020204030204"/>
              <a:ea typeface="Calibri"/>
              <a:cs typeface="Calibri"/>
            </a:endParaRPr>
          </a:p>
        </p:txBody>
      </p:sp>
      <p:sp>
        <p:nvSpPr>
          <p:cNvPr id="7" name="TextBox 6">
            <a:extLst>
              <a:ext uri="{FF2B5EF4-FFF2-40B4-BE49-F238E27FC236}">
                <a16:creationId xmlns:a16="http://schemas.microsoft.com/office/drawing/2014/main" id="{0595AFA2-677E-40B3-BDF0-2A67A1AB7A0D}"/>
              </a:ext>
            </a:extLst>
          </p:cNvPr>
          <p:cNvSpPr txBox="1"/>
          <p:nvPr/>
        </p:nvSpPr>
        <p:spPr>
          <a:xfrm>
            <a:off x="797649" y="3011905"/>
            <a:ext cx="4744898" cy="3070071"/>
          </a:xfrm>
          <a:prstGeom prst="rect">
            <a:avLst/>
          </a:prstGeom>
          <a:solidFill>
            <a:srgbClr val="44546A">
              <a:lumMod val="20000"/>
              <a:lumOff val="80000"/>
            </a:srgbClr>
          </a:solidFill>
          <a:ln w="28575">
            <a:solidFill>
              <a:sysClr val="windowText" lastClr="000000"/>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a:ln>
                  <a:noFill/>
                </a:ln>
                <a:solidFill>
                  <a:prstClr val="black"/>
                </a:solidFill>
                <a:effectLst/>
                <a:uLnTx/>
                <a:uFillTx/>
                <a:latin typeface="Calibri" panose="020F0502020204030204"/>
              </a:rPr>
              <a:t>School-based revision resources: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500" b="1" i="0" u="none" strike="noStrike" kern="0" cap="none" spc="0" normalizeH="0" baseline="0" noProof="0">
                <a:ln>
                  <a:noFill/>
                </a:ln>
                <a:solidFill>
                  <a:prstClr val="black"/>
                </a:solidFill>
                <a:effectLst/>
                <a:uLnTx/>
                <a:uFillTx/>
                <a:latin typeface="Calibri" panose="020F0502020204030204"/>
              </a:rPr>
              <a:t>DNA</a:t>
            </a:r>
            <a:r>
              <a:rPr kumimoji="0" lang="en-GB" sz="1500" b="0" i="0" u="none" strike="noStrike" kern="0" cap="none" spc="0" normalizeH="0" baseline="0" noProof="0">
                <a:ln>
                  <a:noFill/>
                </a:ln>
                <a:solidFill>
                  <a:prstClr val="black"/>
                </a:solidFill>
                <a:effectLst/>
                <a:uLnTx/>
                <a:uFillTx/>
                <a:latin typeface="Calibri" panose="020F0502020204030204"/>
              </a:rPr>
              <a:t> interleaved knowledge retrieval </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500" b="1" i="0" u="none" strike="noStrike" kern="0" cap="none" spc="0" normalizeH="0" baseline="0" noProof="0">
                <a:ln>
                  <a:noFill/>
                </a:ln>
                <a:solidFill>
                  <a:prstClr val="black"/>
                </a:solidFill>
                <a:effectLst/>
                <a:uLnTx/>
                <a:uFillTx/>
                <a:latin typeface="Calibri" panose="020F0502020204030204"/>
              </a:rPr>
              <a:t>Chanting</a:t>
            </a:r>
            <a:r>
              <a:rPr kumimoji="0" lang="en-GB" sz="1500" b="0" i="0" u="none" strike="noStrike" kern="0" cap="none" spc="0" normalizeH="0" baseline="0" noProof="0">
                <a:ln>
                  <a:noFill/>
                </a:ln>
                <a:solidFill>
                  <a:prstClr val="black"/>
                </a:solidFill>
                <a:effectLst/>
                <a:uLnTx/>
                <a:uFillTx/>
                <a:latin typeface="Calibri" panose="020F0502020204030204"/>
              </a:rPr>
              <a:t> quotations at end of lessons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500" b="1" i="0" u="none" strike="noStrike" kern="0" cap="none" spc="0" normalizeH="0" baseline="0" noProof="0">
                <a:ln>
                  <a:noFill/>
                </a:ln>
                <a:solidFill>
                  <a:prstClr val="black"/>
                </a:solidFill>
                <a:effectLst/>
                <a:uLnTx/>
                <a:uFillTx/>
                <a:latin typeface="Calibri" panose="020F0502020204030204"/>
              </a:rPr>
              <a:t>Knowledge Organizers: </a:t>
            </a:r>
            <a:r>
              <a:rPr kumimoji="0" lang="en-GB" sz="1500" b="0" i="0" u="none" strike="noStrike" kern="0" cap="none" spc="0" normalizeH="0" baseline="0" noProof="0">
                <a:ln>
                  <a:noFill/>
                </a:ln>
                <a:solidFill>
                  <a:prstClr val="black"/>
                </a:solidFill>
                <a:effectLst/>
                <a:uLnTx/>
                <a:uFillTx/>
                <a:latin typeface="Calibri" panose="020F0502020204030204"/>
              </a:rPr>
              <a:t>key words, sentence stems &amp; sentence starters, model examples (Standard vs. Excellent), essay structures/writing frames/structure strips</a:t>
            </a:r>
          </a:p>
          <a:p>
            <a:pPr marL="285750" indent="-285750" defTabSz="914400">
              <a:buFont typeface="Wingdings" panose="05000000000000000000" pitchFamily="2" charset="2"/>
              <a:buChar char="ü"/>
              <a:defRPr/>
            </a:pPr>
            <a:r>
              <a:rPr kumimoji="0" lang="en-GB" sz="1500" b="1" i="0" u="none" strike="noStrike" kern="0" cap="none" spc="0" normalizeH="0" baseline="0" noProof="0">
                <a:ln>
                  <a:noFill/>
                </a:ln>
                <a:solidFill>
                  <a:prstClr val="black"/>
                </a:solidFill>
                <a:effectLst/>
                <a:uLnTx/>
                <a:uFillTx/>
                <a:latin typeface="Calibri" panose="020F0502020204030204"/>
              </a:rPr>
              <a:t>Enrichment GCSE </a:t>
            </a:r>
            <a:r>
              <a:rPr lang="en-GB" sz="1500" b="1" kern="0">
                <a:solidFill>
                  <a:prstClr val="black"/>
                </a:solidFill>
                <a:latin typeface="Calibri" panose="020F0502020204030204"/>
              </a:rPr>
              <a:t>Literature Revision</a:t>
            </a:r>
            <a:r>
              <a:rPr kumimoji="0" lang="en-GB" sz="1500" b="1" i="0" u="none" strike="noStrike" kern="0" cap="none" spc="0" normalizeH="0" baseline="0" noProof="0">
                <a:ln>
                  <a:noFill/>
                </a:ln>
                <a:solidFill>
                  <a:prstClr val="black"/>
                </a:solidFill>
                <a:effectLst/>
                <a:uLnTx/>
                <a:uFillTx/>
                <a:latin typeface="Calibri" panose="020F0502020204030204"/>
              </a:rPr>
              <a:t> </a:t>
            </a:r>
            <a:r>
              <a:rPr kumimoji="0" lang="en-GB" sz="1500" b="0" i="0" u="none" strike="noStrike" kern="0" cap="none" spc="0" normalizeH="0" baseline="0" noProof="0">
                <a:ln>
                  <a:noFill/>
                </a:ln>
                <a:solidFill>
                  <a:prstClr val="black"/>
                </a:solidFill>
                <a:effectLst/>
                <a:uLnTx/>
                <a:uFillTx/>
                <a:latin typeface="Calibri" panose="020F0502020204030204"/>
              </a:rPr>
              <a:t>3:30-4:30pm Thursdays in 1-02 with Mrs. Mills </a:t>
            </a:r>
            <a:endParaRPr lang="en-GB" sz="1500" b="0" i="0" u="none" strike="noStrike" kern="0" cap="none" spc="0" normalizeH="0" baseline="0" noProof="0">
              <a:ln>
                <a:noFill/>
              </a:ln>
              <a:solidFill>
                <a:prstClr val="black"/>
              </a:solidFill>
              <a:effectLst/>
              <a:uLnTx/>
              <a:uFillTx/>
              <a:latin typeface="Calibri" panose="020F0502020204030204"/>
              <a:ea typeface="Calibri"/>
              <a:cs typeface="Calibri"/>
            </a:endParaRPr>
          </a:p>
          <a:p>
            <a:pPr marL="285750" indent="-285750" defTabSz="914400">
              <a:buFont typeface="Wingdings,Sans-Serif" panose="05000000000000000000" pitchFamily="2" charset="2"/>
              <a:buChar char="ü"/>
              <a:defRPr/>
            </a:pPr>
            <a:r>
              <a:rPr lang="en-GB" sz="1500" b="1" kern="0">
                <a:solidFill>
                  <a:prstClr val="black"/>
                </a:solidFill>
                <a:latin typeface="Calibri" panose="020F0502020204030204"/>
                <a:ea typeface="Calibri"/>
                <a:cs typeface="Calibri"/>
              </a:rPr>
              <a:t>Enrichment GCSE Language Past Paper Club </a:t>
            </a:r>
            <a:r>
              <a:rPr lang="en-GB" sz="1500" kern="0">
                <a:solidFill>
                  <a:prstClr val="black"/>
                </a:solidFill>
                <a:latin typeface="Calibri" panose="020F0502020204030204"/>
                <a:ea typeface="Calibri"/>
                <a:cs typeface="Calibri"/>
              </a:rPr>
              <a:t>(Begins in January)</a:t>
            </a:r>
          </a:p>
          <a:p>
            <a:pPr marL="285750" indent="-285750" defTabSz="914400">
              <a:buFont typeface="Wingdings" panose="05000000000000000000" pitchFamily="2" charset="2"/>
              <a:buChar char="ü"/>
              <a:defRPr/>
            </a:pPr>
            <a:r>
              <a:rPr kumimoji="0" lang="en-GB" sz="1500" b="1" i="0" u="none" strike="noStrike" kern="0" cap="none" spc="0" normalizeH="0" baseline="0" noProof="0">
                <a:ln>
                  <a:noFill/>
                </a:ln>
                <a:solidFill>
                  <a:prstClr val="black"/>
                </a:solidFill>
                <a:effectLst/>
                <a:uLnTx/>
                <a:uFillTx/>
                <a:latin typeface="Calibri" panose="020F0502020204030204"/>
              </a:rPr>
              <a:t>Tutor Time Intervention-</a:t>
            </a:r>
            <a:r>
              <a:rPr lang="en-GB" sz="1500" b="1" kern="0">
                <a:solidFill>
                  <a:prstClr val="black"/>
                </a:solidFill>
                <a:latin typeface="Calibri" panose="020F0502020204030204"/>
              </a:rPr>
              <a:t> </a:t>
            </a:r>
            <a:r>
              <a:rPr kumimoji="0" lang="en-GB" sz="1500" b="0" i="0" u="none" strike="noStrike" kern="0" cap="none" spc="0" normalizeH="0" baseline="0" noProof="0">
                <a:ln>
                  <a:noFill/>
                </a:ln>
                <a:solidFill>
                  <a:prstClr val="black"/>
                </a:solidFill>
                <a:effectLst/>
                <a:uLnTx/>
                <a:uFillTx/>
                <a:latin typeface="Calibri" panose="020F0502020204030204"/>
              </a:rPr>
              <a:t> students</a:t>
            </a:r>
            <a:r>
              <a:rPr lang="en-GB" sz="1500" kern="0">
                <a:solidFill>
                  <a:prstClr val="black"/>
                </a:solidFill>
                <a:latin typeface="Calibri" panose="020F0502020204030204"/>
              </a:rPr>
              <a:t> identified through mock data</a:t>
            </a:r>
            <a:endParaRPr lang="en-GB" sz="1500" b="0" i="0" u="none" strike="noStrike" kern="0" cap="none" spc="0" normalizeH="0" baseline="0" noProof="0">
              <a:ln>
                <a:noFill/>
              </a:ln>
              <a:solidFill>
                <a:prstClr val="black"/>
              </a:solidFill>
              <a:effectLst/>
              <a:uLnTx/>
              <a:uFillTx/>
              <a:latin typeface="Calibri" panose="020F0502020204030204"/>
              <a:ea typeface="Calibri"/>
              <a:cs typeface="Calibri"/>
            </a:endParaRPr>
          </a:p>
        </p:txBody>
      </p:sp>
      <p:sp>
        <p:nvSpPr>
          <p:cNvPr id="8" name="TextBox 7">
            <a:extLst>
              <a:ext uri="{FF2B5EF4-FFF2-40B4-BE49-F238E27FC236}">
                <a16:creationId xmlns:a16="http://schemas.microsoft.com/office/drawing/2014/main" id="{A4BDC496-0CA0-453F-AABF-7990FAFDBA81}"/>
              </a:ext>
            </a:extLst>
          </p:cNvPr>
          <p:cNvSpPr txBox="1"/>
          <p:nvPr/>
        </p:nvSpPr>
        <p:spPr>
          <a:xfrm>
            <a:off x="6095999" y="3427580"/>
            <a:ext cx="4812633" cy="1915909"/>
          </a:xfrm>
          <a:prstGeom prst="rect">
            <a:avLst/>
          </a:prstGeom>
          <a:solidFill>
            <a:srgbClr val="44546A">
              <a:lumMod val="20000"/>
              <a:lumOff val="80000"/>
            </a:srgbClr>
          </a:solidFill>
          <a:ln w="28575">
            <a:solidFill>
              <a:sysClr val="windowText" lastClr="000000"/>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500" b="1" i="0" u="none" strike="noStrike" kern="0" cap="none" spc="0" normalizeH="0" baseline="0" noProof="0">
                <a:ln>
                  <a:noFill/>
                </a:ln>
                <a:solidFill>
                  <a:prstClr val="black"/>
                </a:solidFill>
                <a:effectLst/>
                <a:uLnTx/>
                <a:uFillTx/>
                <a:latin typeface="Calibri" panose="020F0502020204030204"/>
              </a:rPr>
              <a:t>Resources to use at home</a:t>
            </a:r>
            <a:endParaRPr kumimoji="0" lang="en-GB" sz="1500" b="0" i="0" u="none" strike="noStrike" kern="0" cap="none" spc="0" normalizeH="0" baseline="0" noProof="0">
              <a:ln>
                <a:noFill/>
              </a:ln>
              <a:solidFill>
                <a:prstClr val="black"/>
              </a:solidFill>
              <a:effectLst/>
              <a:uLnTx/>
              <a:uFillTx/>
              <a:latin typeface="Calibri" panose="020F0502020204030204"/>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kumimoji="0" lang="en-GB" sz="1500" b="1" i="0" u="none" strike="noStrike" kern="0" cap="none" spc="0" normalizeH="0" baseline="0" noProof="0">
                <a:ln>
                  <a:noFill/>
                </a:ln>
                <a:solidFill>
                  <a:prstClr val="black"/>
                </a:solidFill>
                <a:effectLst/>
                <a:uLnTx/>
                <a:uFillTx/>
                <a:latin typeface="Calibri" panose="020F0502020204030204"/>
              </a:rPr>
              <a:t>English section of school website: </a:t>
            </a:r>
            <a:r>
              <a:rPr kumimoji="0" lang="en-GB" sz="1500" b="0" i="0" u="none" strike="noStrike" kern="0" cap="none" spc="0" normalizeH="0" baseline="0" noProof="0">
                <a:ln>
                  <a:noFill/>
                </a:ln>
                <a:solidFill>
                  <a:prstClr val="black"/>
                </a:solidFill>
                <a:effectLst/>
                <a:uLnTx/>
                <a:uFillTx/>
                <a:latin typeface="Calibri" panose="020F0502020204030204"/>
              </a:rPr>
              <a:t>Knowledge Organisers, key quotations to learn, past papers, links to external revision websites </a:t>
            </a:r>
            <a:r>
              <a:rPr kumimoji="0" lang="en-GB" sz="1500" b="0" i="0" u="none" strike="noStrike" kern="0" cap="none" spc="0" normalizeH="0" baseline="0" noProof="0">
                <a:ln>
                  <a:noFill/>
                </a:ln>
                <a:solidFill>
                  <a:prstClr val="black"/>
                </a:solidFill>
                <a:effectLst/>
                <a:uLnTx/>
                <a:uFillTx/>
                <a:latin typeface="Calibri" panose="020F0502020204030204"/>
                <a:hlinkClick r:id="rId3"/>
              </a:rPr>
              <a:t>https://www.dcea.org.uk/parent-information/our-curriculum/subjects/english/</a:t>
            </a:r>
            <a:endParaRPr kumimoji="0" lang="en-GB" sz="1500" b="0" i="0" u="none" strike="noStrike" kern="0" cap="none" spc="0" normalizeH="0" baseline="0" noProof="0">
              <a:ln>
                <a:noFill/>
              </a:ln>
              <a:solidFill>
                <a:prstClr val="black"/>
              </a:solidFill>
              <a:effectLst/>
              <a:uLnTx/>
              <a:uFillTx/>
              <a:latin typeface="Calibri" panose="020F0502020204030204"/>
            </a:endParaRPr>
          </a:p>
          <a:p>
            <a:pPr marL="342900" indent="-342900" defTabSz="914400">
              <a:buFontTx/>
              <a:buAutoNum type="arabicPeriod"/>
              <a:defRPr/>
            </a:pPr>
            <a:r>
              <a:rPr kumimoji="0" lang="en-GB" sz="1500" b="1" i="0" u="none" strike="noStrike" kern="0" cap="none" spc="0" normalizeH="0" baseline="0" noProof="0" err="1">
                <a:ln>
                  <a:noFill/>
                </a:ln>
                <a:solidFill>
                  <a:prstClr val="black"/>
                </a:solidFill>
                <a:effectLst/>
                <a:uLnTx/>
                <a:uFillTx/>
                <a:latin typeface="Calibri" panose="020F0502020204030204"/>
              </a:rPr>
              <a:t>Tassomai</a:t>
            </a:r>
            <a:r>
              <a:rPr kumimoji="0" lang="en-GB" sz="1500" b="0" i="0" u="none" strike="noStrike" kern="0" cap="none" spc="0" normalizeH="0" baseline="0" noProof="0">
                <a:ln>
                  <a:noFill/>
                </a:ln>
                <a:solidFill>
                  <a:prstClr val="black"/>
                </a:solidFill>
                <a:effectLst/>
                <a:uLnTx/>
                <a:uFillTx/>
                <a:latin typeface="Calibri" panose="020F0502020204030204"/>
              </a:rPr>
              <a:t> online </a:t>
            </a:r>
            <a:r>
              <a:rPr lang="en-GB" sz="1500" kern="0">
                <a:solidFill>
                  <a:prstClr val="black"/>
                </a:solidFill>
                <a:latin typeface="Calibri" panose="020F0502020204030204"/>
              </a:rPr>
              <a:t>homework platform 45mins weekly</a:t>
            </a:r>
            <a:endParaRPr lang="en-GB" sz="1500" b="0" i="0" u="none" strike="noStrike" kern="0" cap="none" spc="0" normalizeH="0" baseline="0" noProof="0">
              <a:ln>
                <a:noFill/>
              </a:ln>
              <a:solidFill>
                <a:prstClr val="black"/>
              </a:solidFill>
              <a:effectLst/>
              <a:uLnTx/>
              <a:uFillTx/>
              <a:latin typeface="Calibri" panose="020F0502020204030204"/>
              <a:ea typeface="Calibri"/>
              <a:cs typeface="Calibri"/>
            </a:endParaRPr>
          </a:p>
          <a:p>
            <a:pPr marL="342900" marR="0" lvl="0" indent="-342900" defTabSz="914400" eaLnBrk="1" fontAlgn="auto" latinLnBrk="0" hangingPunct="1">
              <a:lnSpc>
                <a:spcPct val="100000"/>
              </a:lnSpc>
              <a:spcBef>
                <a:spcPts val="0"/>
              </a:spcBef>
              <a:spcAft>
                <a:spcPts val="0"/>
              </a:spcAft>
              <a:buClrTx/>
              <a:buSzTx/>
              <a:buFontTx/>
              <a:buAutoNum type="arabicPeriod"/>
              <a:tabLst/>
              <a:defRPr/>
            </a:pPr>
            <a:r>
              <a:rPr lang="en-GB" sz="1500" b="1" kern="0">
                <a:solidFill>
                  <a:prstClr val="black"/>
                </a:solidFill>
                <a:latin typeface="Calibri" panose="020F0502020204030204"/>
              </a:rPr>
              <a:t>Tuesday</a:t>
            </a:r>
            <a:r>
              <a:rPr lang="en-GB" sz="1500" kern="0">
                <a:solidFill>
                  <a:prstClr val="black"/>
                </a:solidFill>
                <a:latin typeface="Calibri" panose="020F0502020204030204"/>
              </a:rPr>
              <a:t> </a:t>
            </a:r>
            <a:r>
              <a:rPr lang="en-GB" sz="1500" b="1" kern="0">
                <a:solidFill>
                  <a:prstClr val="black"/>
                </a:solidFill>
                <a:latin typeface="Calibri" panose="020F0502020204030204"/>
              </a:rPr>
              <a:t>Test Day </a:t>
            </a:r>
            <a:r>
              <a:rPr lang="en-GB" sz="1500" kern="0">
                <a:solidFill>
                  <a:prstClr val="black"/>
                </a:solidFill>
                <a:latin typeface="Calibri" panose="020F0502020204030204"/>
              </a:rPr>
              <a:t>(pink homework book)</a:t>
            </a:r>
            <a:endParaRPr kumimoji="0" lang="en-GB" sz="1500" b="1" i="0" u="none" strike="noStrike" kern="0" cap="none" spc="0" normalizeH="0" baseline="0" noProof="0">
              <a:ln>
                <a:noFill/>
              </a:ln>
              <a:solidFill>
                <a:prstClr val="black"/>
              </a:solidFill>
              <a:effectLst/>
              <a:uLnTx/>
              <a:uFillTx/>
              <a:latin typeface="Calibri" panose="020F0502020204030204"/>
            </a:endParaRPr>
          </a:p>
        </p:txBody>
      </p:sp>
      <p:sp>
        <p:nvSpPr>
          <p:cNvPr id="9" name="TextBox 8">
            <a:extLst>
              <a:ext uri="{FF2B5EF4-FFF2-40B4-BE49-F238E27FC236}">
                <a16:creationId xmlns:a16="http://schemas.microsoft.com/office/drawing/2014/main" id="{7D2F5BF6-AD8A-439C-A46F-9D6F56B072AC}"/>
              </a:ext>
            </a:extLst>
          </p:cNvPr>
          <p:cNvSpPr txBox="1"/>
          <p:nvPr/>
        </p:nvSpPr>
        <p:spPr>
          <a:xfrm>
            <a:off x="2208253" y="6199217"/>
            <a:ext cx="7376845" cy="584775"/>
          </a:xfrm>
          <a:prstGeom prst="rect">
            <a:avLst/>
          </a:prstGeom>
          <a:solidFill>
            <a:srgbClr val="CC99FF"/>
          </a:solidFill>
          <a:ln w="28575">
            <a:solidFill>
              <a:sysClr val="windowText" lastClr="000000"/>
            </a:solidFill>
          </a:ln>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black"/>
                </a:solidFill>
                <a:effectLst/>
                <a:uLnTx/>
                <a:uFillTx/>
                <a:latin typeface="Calibri" panose="020F0502020204030204"/>
              </a:rPr>
              <a:t>Please encourage your child to </a:t>
            </a:r>
            <a:r>
              <a:rPr kumimoji="0" lang="en-GB" sz="1600" b="1" i="0" u="none" strike="noStrike" kern="0" cap="none" spc="0" normalizeH="0" baseline="0" noProof="0">
                <a:ln>
                  <a:noFill/>
                </a:ln>
                <a:solidFill>
                  <a:prstClr val="black"/>
                </a:solidFill>
                <a:effectLst/>
                <a:uLnTx/>
                <a:uFillTx/>
                <a:latin typeface="Calibri" panose="020F0502020204030204"/>
              </a:rPr>
              <a:t>read</a:t>
            </a:r>
            <a:r>
              <a:rPr kumimoji="0" lang="en-GB" sz="1600" b="0" i="0" u="none" strike="noStrike" kern="0" cap="none" spc="0" normalizeH="0" baseline="0" noProof="0">
                <a:ln>
                  <a:noFill/>
                </a:ln>
                <a:solidFill>
                  <a:prstClr val="black"/>
                </a:solidFill>
                <a:effectLst/>
                <a:uLnTx/>
                <a:uFillTx/>
                <a:latin typeface="Calibri" panose="020F0502020204030204"/>
              </a:rPr>
              <a:t> at home- worth 50% of GCSE Language and is THE most important thing your child can do to prepare for GCSE English Language</a:t>
            </a:r>
          </a:p>
        </p:txBody>
      </p:sp>
      <p:sp>
        <p:nvSpPr>
          <p:cNvPr id="10" name="Star: 5 Points 9">
            <a:extLst>
              <a:ext uri="{FF2B5EF4-FFF2-40B4-BE49-F238E27FC236}">
                <a16:creationId xmlns:a16="http://schemas.microsoft.com/office/drawing/2014/main" id="{980B7707-6897-4EBF-BAD7-C88DF372ABD4}"/>
              </a:ext>
            </a:extLst>
          </p:cNvPr>
          <p:cNvSpPr/>
          <p:nvPr/>
        </p:nvSpPr>
        <p:spPr>
          <a:xfrm>
            <a:off x="1383840" y="6172639"/>
            <a:ext cx="611998" cy="646331"/>
          </a:xfrm>
          <a:prstGeom prst="star5">
            <a:avLst/>
          </a:prstGeom>
          <a:solidFill>
            <a:srgbClr val="FFFF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5F68D9A-AE67-44AC-BF7A-EC31C718F950}"/>
              </a:ext>
            </a:extLst>
          </p:cNvPr>
          <p:cNvPicPr>
            <a:picLocks noChangeAspect="1"/>
          </p:cNvPicPr>
          <p:nvPr/>
        </p:nvPicPr>
        <p:blipFill>
          <a:blip r:embed="rId4"/>
          <a:stretch>
            <a:fillRect/>
          </a:stretch>
        </p:blipFill>
        <p:spPr>
          <a:xfrm>
            <a:off x="9778299" y="6071157"/>
            <a:ext cx="664522" cy="707197"/>
          </a:xfrm>
          <a:prstGeom prst="rect">
            <a:avLst/>
          </a:prstGeom>
        </p:spPr>
      </p:pic>
    </p:spTree>
    <p:extLst>
      <p:ext uri="{BB962C8B-B14F-4D97-AF65-F5344CB8AC3E}">
        <p14:creationId xmlns:p14="http://schemas.microsoft.com/office/powerpoint/2010/main" val="797515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4EAF-275A-4176-B830-48A84ECDA4BD}"/>
              </a:ext>
            </a:extLst>
          </p:cNvPr>
          <p:cNvSpPr>
            <a:spLocks noGrp="1"/>
          </p:cNvSpPr>
          <p:nvPr>
            <p:ph type="title"/>
          </p:nvPr>
        </p:nvSpPr>
        <p:spPr>
          <a:xfrm>
            <a:off x="677334" y="609600"/>
            <a:ext cx="9292834" cy="713874"/>
          </a:xfrm>
        </p:spPr>
        <p:txBody>
          <a:bodyPr/>
          <a:lstStyle/>
          <a:p>
            <a:r>
              <a:rPr lang="en-GB"/>
              <a:t>Tuesday Test Day in </a:t>
            </a:r>
            <a:r>
              <a:rPr lang="en-GB" b="1">
                <a:solidFill>
                  <a:schemeClr val="accent1">
                    <a:lumMod val="40000"/>
                    <a:lumOff val="60000"/>
                  </a:schemeClr>
                </a:solidFill>
              </a:rPr>
              <a:t>pink</a:t>
            </a:r>
            <a:r>
              <a:rPr lang="en-GB"/>
              <a:t> homework books</a:t>
            </a:r>
          </a:p>
        </p:txBody>
      </p:sp>
      <p:sp>
        <p:nvSpPr>
          <p:cNvPr id="3" name="Content Placeholder 2">
            <a:extLst>
              <a:ext uri="{FF2B5EF4-FFF2-40B4-BE49-F238E27FC236}">
                <a16:creationId xmlns:a16="http://schemas.microsoft.com/office/drawing/2014/main" id="{C1E16430-7DE0-4886-A3CD-E649BE66819A}"/>
              </a:ext>
            </a:extLst>
          </p:cNvPr>
          <p:cNvSpPr>
            <a:spLocks noGrp="1"/>
          </p:cNvSpPr>
          <p:nvPr>
            <p:ph idx="1"/>
          </p:nvPr>
        </p:nvSpPr>
        <p:spPr>
          <a:xfrm>
            <a:off x="677334" y="1588169"/>
            <a:ext cx="9212624" cy="4405067"/>
          </a:xfrm>
          <a:solidFill>
            <a:srgbClr val="DDDDDD"/>
          </a:solidFill>
          <a:ln w="28575">
            <a:solidFill>
              <a:schemeClr val="accent1"/>
            </a:solidFill>
          </a:ln>
        </p:spPr>
        <p:txBody>
          <a:bodyPr vert="horz" lIns="91440" tIns="45720" rIns="91440" bIns="45720" rtlCol="0" anchor="t">
            <a:normAutofit fontScale="92500" lnSpcReduction="10000"/>
          </a:bodyPr>
          <a:lstStyle/>
          <a:p>
            <a:r>
              <a:rPr lang="en-GB"/>
              <a:t>In Year 11, pupils are given an extra exercise book (yellow- classwork; pink- homework)</a:t>
            </a:r>
          </a:p>
          <a:p>
            <a:r>
              <a:rPr lang="en-GB"/>
              <a:t>Pink book homework is fortnightly</a:t>
            </a:r>
          </a:p>
          <a:p>
            <a:r>
              <a:rPr lang="en-GB"/>
              <a:t>Students are given a good model essay to read and annotate, alongside a new exam question to prepare an essay plan for</a:t>
            </a:r>
          </a:p>
          <a:p>
            <a:r>
              <a:rPr lang="en-GB"/>
              <a:t>Students will have a week to prepare for this test (e.g. gathering contextual info, quotations, and writing an essay plan, etc.) at home. They should make their plan in their Pink homework book</a:t>
            </a:r>
          </a:p>
          <a:p>
            <a:r>
              <a:rPr lang="en-GB"/>
              <a:t>On Tuesday Week 1, pupils will need to bring their Pink homework book to school to write up their ‘Test’ (essay) in school</a:t>
            </a:r>
          </a:p>
          <a:p>
            <a:r>
              <a:rPr lang="en-GB"/>
              <a:t>Essays will be ranked and students will receive feedback &amp; improvement tasks on their essay the following lesson</a:t>
            </a:r>
          </a:p>
          <a:p>
            <a:r>
              <a:rPr lang="en-GB"/>
              <a:t>As the year progresses, and as students become more confident with this process, we remove some of the scaffolds (e.g. the model essay) that is in place- so that students are gaining necessary independent revision skills. </a:t>
            </a:r>
          </a:p>
        </p:txBody>
      </p:sp>
      <p:pic>
        <p:nvPicPr>
          <p:cNvPr id="4" name="Picture 3">
            <a:extLst>
              <a:ext uri="{FF2B5EF4-FFF2-40B4-BE49-F238E27FC236}">
                <a16:creationId xmlns:a16="http://schemas.microsoft.com/office/drawing/2014/main" id="{BFBAFC19-88DC-494B-A6C4-F90D5AECB58C}"/>
              </a:ext>
            </a:extLst>
          </p:cNvPr>
          <p:cNvPicPr>
            <a:picLocks noChangeAspect="1"/>
          </p:cNvPicPr>
          <p:nvPr/>
        </p:nvPicPr>
        <p:blipFill rotWithShape="1">
          <a:blip r:embed="rId2"/>
          <a:srcRect l="13201" t="-2133" r="11733"/>
          <a:stretch/>
        </p:blipFill>
        <p:spPr>
          <a:xfrm>
            <a:off x="10079255" y="1152681"/>
            <a:ext cx="1608772" cy="2188843"/>
          </a:xfrm>
          <a:prstGeom prst="rect">
            <a:avLst/>
          </a:prstGeom>
        </p:spPr>
      </p:pic>
    </p:spTree>
    <p:extLst>
      <p:ext uri="{BB962C8B-B14F-4D97-AF65-F5344CB8AC3E}">
        <p14:creationId xmlns:p14="http://schemas.microsoft.com/office/powerpoint/2010/main" val="1345606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8ED2D1-2425-9555-5D2B-4C08F440A51D}"/>
              </a:ext>
            </a:extLst>
          </p:cNvPr>
          <p:cNvSpPr>
            <a:spLocks noGrp="1"/>
          </p:cNvSpPr>
          <p:nvPr>
            <p:ph idx="1"/>
          </p:nvPr>
        </p:nvSpPr>
        <p:spPr>
          <a:xfrm>
            <a:off x="471851" y="1184544"/>
            <a:ext cx="10557319" cy="5113671"/>
          </a:xfrm>
        </p:spPr>
        <p:txBody>
          <a:bodyPr vert="horz" lIns="91440" tIns="45720" rIns="91440" bIns="45720" rtlCol="0" anchor="t">
            <a:normAutofit/>
          </a:bodyPr>
          <a:lstStyle/>
          <a:p>
            <a:pPr marL="0" indent="0">
              <a:buNone/>
            </a:pPr>
            <a:r>
              <a:rPr lang="en-GB" sz="2800"/>
              <a:t>What can you do to help?</a:t>
            </a:r>
            <a:endParaRPr lang="en-US" sz="2800"/>
          </a:p>
          <a:p>
            <a:r>
              <a:rPr lang="en-GB"/>
              <a:t>Ask them about the pink book essay that they're currently planning</a:t>
            </a:r>
          </a:p>
          <a:p>
            <a:r>
              <a:rPr lang="en-GB"/>
              <a:t>Get them to dig out their Yr10 exercise book and booklets</a:t>
            </a:r>
          </a:p>
          <a:p>
            <a:r>
              <a:rPr lang="en-GB"/>
              <a:t>Remind them about our weekly Thursday revision opportunity</a:t>
            </a:r>
          </a:p>
          <a:p>
            <a:r>
              <a:rPr lang="en-GB"/>
              <a:t>Test them using their flashcards</a:t>
            </a:r>
          </a:p>
          <a:p>
            <a:r>
              <a:rPr lang="en-GB"/>
              <a:t>Encourage them to continue reading </a:t>
            </a:r>
          </a:p>
          <a:p>
            <a:r>
              <a:rPr lang="en-GB"/>
              <a:t>Talk to them about current affairs/topical issues</a:t>
            </a:r>
          </a:p>
          <a:p>
            <a:endParaRPr lang="en-GB"/>
          </a:p>
          <a:p>
            <a:r>
              <a:rPr lang="en-GB"/>
              <a:t>Talk to us</a:t>
            </a:r>
          </a:p>
        </p:txBody>
      </p:sp>
      <p:sp>
        <p:nvSpPr>
          <p:cNvPr id="5" name="Title 1">
            <a:extLst>
              <a:ext uri="{FF2B5EF4-FFF2-40B4-BE49-F238E27FC236}">
                <a16:creationId xmlns:a16="http://schemas.microsoft.com/office/drawing/2014/main" id="{BCAD46ED-0D09-A009-49DD-35E8D75C8DDC}"/>
              </a:ext>
            </a:extLst>
          </p:cNvPr>
          <p:cNvSpPr txBox="1">
            <a:spLocks/>
          </p:cNvSpPr>
          <p:nvPr/>
        </p:nvSpPr>
        <p:spPr>
          <a:xfrm>
            <a:off x="349641" y="272791"/>
            <a:ext cx="8717398" cy="67376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a:t>Core Subject Information – English  </a:t>
            </a:r>
          </a:p>
        </p:txBody>
      </p:sp>
      <p:pic>
        <p:nvPicPr>
          <p:cNvPr id="8" name="Picture 7" descr="A person wearing a hat and coat&#10;&#10;AI-generated content may be incorrect.">
            <a:extLst>
              <a:ext uri="{FF2B5EF4-FFF2-40B4-BE49-F238E27FC236}">
                <a16:creationId xmlns:a16="http://schemas.microsoft.com/office/drawing/2014/main" id="{EC6595EB-AE7C-24B7-A8F6-29D1565E87BD}"/>
              </a:ext>
            </a:extLst>
          </p:cNvPr>
          <p:cNvPicPr>
            <a:picLocks noChangeAspect="1"/>
          </p:cNvPicPr>
          <p:nvPr/>
        </p:nvPicPr>
        <p:blipFill>
          <a:blip r:embed="rId2"/>
          <a:stretch>
            <a:fillRect/>
          </a:stretch>
        </p:blipFill>
        <p:spPr>
          <a:xfrm>
            <a:off x="10538234" y="217416"/>
            <a:ext cx="1492429" cy="2073775"/>
          </a:xfrm>
          <a:prstGeom prst="rect">
            <a:avLst/>
          </a:prstGeom>
        </p:spPr>
      </p:pic>
      <p:pic>
        <p:nvPicPr>
          <p:cNvPr id="9" name="Picture 8">
            <a:extLst>
              <a:ext uri="{FF2B5EF4-FFF2-40B4-BE49-F238E27FC236}">
                <a16:creationId xmlns:a16="http://schemas.microsoft.com/office/drawing/2014/main" id="{91C22737-32BD-3F5F-BA37-AFCF19A519B4}"/>
              </a:ext>
            </a:extLst>
          </p:cNvPr>
          <p:cNvPicPr>
            <a:picLocks noChangeAspect="1"/>
          </p:cNvPicPr>
          <p:nvPr/>
        </p:nvPicPr>
        <p:blipFill>
          <a:blip r:embed="rId3"/>
          <a:stretch>
            <a:fillRect/>
          </a:stretch>
        </p:blipFill>
        <p:spPr>
          <a:xfrm>
            <a:off x="8911975" y="1039081"/>
            <a:ext cx="1371600" cy="1885950"/>
          </a:xfrm>
          <a:prstGeom prst="rect">
            <a:avLst/>
          </a:prstGeom>
        </p:spPr>
      </p:pic>
      <p:pic>
        <p:nvPicPr>
          <p:cNvPr id="10" name="Picture 9" descr="A cover of a book&#10;&#10;AI-generated content may be incorrect.">
            <a:extLst>
              <a:ext uri="{FF2B5EF4-FFF2-40B4-BE49-F238E27FC236}">
                <a16:creationId xmlns:a16="http://schemas.microsoft.com/office/drawing/2014/main" id="{5E8D331D-7D6B-A611-E7BD-8261F9C2B9F4}"/>
              </a:ext>
            </a:extLst>
          </p:cNvPr>
          <p:cNvPicPr>
            <a:picLocks noChangeAspect="1"/>
          </p:cNvPicPr>
          <p:nvPr/>
        </p:nvPicPr>
        <p:blipFill>
          <a:blip r:embed="rId4"/>
          <a:stretch>
            <a:fillRect/>
          </a:stretch>
        </p:blipFill>
        <p:spPr>
          <a:xfrm>
            <a:off x="10536736" y="2554412"/>
            <a:ext cx="1495425" cy="2057400"/>
          </a:xfrm>
          <a:prstGeom prst="rect">
            <a:avLst/>
          </a:prstGeom>
        </p:spPr>
      </p:pic>
      <p:pic>
        <p:nvPicPr>
          <p:cNvPr id="11" name="Picture 10" descr="A cover of a book&#10;&#10;AI-generated content may be incorrect.">
            <a:extLst>
              <a:ext uri="{FF2B5EF4-FFF2-40B4-BE49-F238E27FC236}">
                <a16:creationId xmlns:a16="http://schemas.microsoft.com/office/drawing/2014/main" id="{BCE63BC6-1DE3-7D7C-D065-0ECC0A9BEAF0}"/>
              </a:ext>
            </a:extLst>
          </p:cNvPr>
          <p:cNvPicPr>
            <a:picLocks noChangeAspect="1"/>
          </p:cNvPicPr>
          <p:nvPr/>
        </p:nvPicPr>
        <p:blipFill>
          <a:blip r:embed="rId5"/>
          <a:stretch>
            <a:fillRect/>
          </a:stretch>
        </p:blipFill>
        <p:spPr>
          <a:xfrm>
            <a:off x="8958530" y="3480050"/>
            <a:ext cx="1466850" cy="2038350"/>
          </a:xfrm>
          <a:prstGeom prst="rect">
            <a:avLst/>
          </a:prstGeom>
        </p:spPr>
      </p:pic>
      <p:sp>
        <p:nvSpPr>
          <p:cNvPr id="13" name="TextBox 12">
            <a:extLst>
              <a:ext uri="{FF2B5EF4-FFF2-40B4-BE49-F238E27FC236}">
                <a16:creationId xmlns:a16="http://schemas.microsoft.com/office/drawing/2014/main" id="{43CE8F17-2B97-FC66-6B09-026AD1621415}"/>
              </a:ext>
            </a:extLst>
          </p:cNvPr>
          <p:cNvSpPr txBox="1"/>
          <p:nvPr/>
        </p:nvSpPr>
        <p:spPr>
          <a:xfrm>
            <a:off x="1326388" y="5848184"/>
            <a:ext cx="7385406" cy="584775"/>
          </a:xfrm>
          <a:prstGeom prst="rect">
            <a:avLst/>
          </a:prstGeom>
          <a:solidFill>
            <a:srgbClr val="CC99FF"/>
          </a:solidFill>
          <a:ln w="28575">
            <a:solidFill>
              <a:sysClr val="windowText" lastClr="000000"/>
            </a:solidFill>
          </a:ln>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prstClr val="black"/>
                </a:solidFill>
                <a:effectLst/>
                <a:uLnTx/>
                <a:uFillTx/>
                <a:latin typeface="Calibri" panose="020F0502020204030204"/>
              </a:rPr>
              <a:t>Please encourage your child to </a:t>
            </a:r>
            <a:r>
              <a:rPr kumimoji="0" lang="en-GB" sz="1600" b="1" i="0" u="none" strike="noStrike" kern="0" cap="none" spc="0" normalizeH="0" baseline="0" noProof="0">
                <a:ln>
                  <a:noFill/>
                </a:ln>
                <a:solidFill>
                  <a:prstClr val="black"/>
                </a:solidFill>
                <a:effectLst/>
                <a:uLnTx/>
                <a:uFillTx/>
                <a:latin typeface="Calibri" panose="020F0502020204030204"/>
              </a:rPr>
              <a:t>read</a:t>
            </a:r>
            <a:r>
              <a:rPr kumimoji="0" lang="en-GB" sz="1600" b="0" i="0" u="none" strike="noStrike" kern="0" cap="none" spc="0" normalizeH="0" baseline="0" noProof="0">
                <a:ln>
                  <a:noFill/>
                </a:ln>
                <a:solidFill>
                  <a:prstClr val="black"/>
                </a:solidFill>
                <a:effectLst/>
                <a:uLnTx/>
                <a:uFillTx/>
                <a:latin typeface="Calibri" panose="020F0502020204030204"/>
              </a:rPr>
              <a:t> at home- worth 50% of GCSE Language and is THE most important thing your child can do to prepare for GCSE English Language</a:t>
            </a:r>
          </a:p>
        </p:txBody>
      </p:sp>
      <p:sp>
        <p:nvSpPr>
          <p:cNvPr id="15" name="Star: 5 Points 14">
            <a:extLst>
              <a:ext uri="{FF2B5EF4-FFF2-40B4-BE49-F238E27FC236}">
                <a16:creationId xmlns:a16="http://schemas.microsoft.com/office/drawing/2014/main" id="{9B4479E9-3C59-F197-6B74-CF9F227BCA55}"/>
              </a:ext>
            </a:extLst>
          </p:cNvPr>
          <p:cNvSpPr/>
          <p:nvPr/>
        </p:nvSpPr>
        <p:spPr>
          <a:xfrm>
            <a:off x="613279" y="5727425"/>
            <a:ext cx="611998" cy="646331"/>
          </a:xfrm>
          <a:prstGeom prst="star5">
            <a:avLst/>
          </a:prstGeom>
          <a:solidFill>
            <a:srgbClr val="FFFF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Star: 5 Points 16">
            <a:extLst>
              <a:ext uri="{FF2B5EF4-FFF2-40B4-BE49-F238E27FC236}">
                <a16:creationId xmlns:a16="http://schemas.microsoft.com/office/drawing/2014/main" id="{850B34E1-4922-F48B-5412-B82EB8986A23}"/>
              </a:ext>
            </a:extLst>
          </p:cNvPr>
          <p:cNvSpPr/>
          <p:nvPr/>
        </p:nvSpPr>
        <p:spPr>
          <a:xfrm>
            <a:off x="8839454" y="5785645"/>
            <a:ext cx="611998" cy="646331"/>
          </a:xfrm>
          <a:prstGeom prst="star5">
            <a:avLst/>
          </a:prstGeom>
          <a:solidFill>
            <a:srgbClr val="FFFF00"/>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740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7F3E3B-35A8-4364-903C-5E735093817E}"/>
              </a:ext>
            </a:extLst>
          </p:cNvPr>
          <p:cNvPicPr>
            <a:picLocks noChangeAspect="1"/>
          </p:cNvPicPr>
          <p:nvPr/>
        </p:nvPicPr>
        <p:blipFill>
          <a:blip r:embed="rId2"/>
          <a:stretch>
            <a:fillRect/>
          </a:stretch>
        </p:blipFill>
        <p:spPr>
          <a:xfrm>
            <a:off x="10092751" y="1879023"/>
            <a:ext cx="1267908" cy="1424539"/>
          </a:xfrm>
          <a:prstGeom prst="rect">
            <a:avLst/>
          </a:prstGeom>
        </p:spPr>
      </p:pic>
      <p:sp>
        <p:nvSpPr>
          <p:cNvPr id="10" name="TextBox 1">
            <a:extLst>
              <a:ext uri="{FF2B5EF4-FFF2-40B4-BE49-F238E27FC236}">
                <a16:creationId xmlns:a16="http://schemas.microsoft.com/office/drawing/2014/main" id="{6DEC0307-168F-7173-FC7F-458653F3B258}"/>
              </a:ext>
            </a:extLst>
          </p:cNvPr>
          <p:cNvSpPr txBox="1"/>
          <p:nvPr/>
        </p:nvSpPr>
        <p:spPr>
          <a:xfrm>
            <a:off x="2064898" y="2346795"/>
            <a:ext cx="7014934" cy="1631216"/>
          </a:xfrm>
          <a:prstGeom prst="rect">
            <a:avLst/>
          </a:prstGeom>
          <a:solidFill>
            <a:schemeClr val="bg2"/>
          </a:solidFill>
          <a:ln w="76200">
            <a:solidFill>
              <a:srgbClr val="7030A0"/>
            </a:solidFill>
          </a:ln>
        </p:spPr>
        <p:txBody>
          <a:bodyPr wrap="square" rtlCol="0" anchor="ctr">
            <a:spAutoFit/>
          </a:bodyPr>
          <a:lstStyle/>
          <a:p>
            <a:pPr algn="ctr" fontAlgn="base"/>
            <a:r>
              <a:rPr lang="en-US" sz="2000" b="1" u="sng">
                <a:solidFill>
                  <a:srgbClr val="000000"/>
                </a:solidFill>
                <a:latin typeface="Segoe UI" panose="020B0502040204020203" pitchFamily="34" charset="0"/>
                <a:ea typeface="Times New Roman" panose="02020603050405020304" pitchFamily="18" charset="0"/>
                <a:cs typeface="Times New Roman" panose="02020603050405020304" pitchFamily="18" charset="0"/>
              </a:rPr>
              <a:t>Key Facts</a:t>
            </a:r>
            <a:endParaRPr lang="en-GB" sz="2000">
              <a:latin typeface="Times New Roman" panose="02020603050405020304" pitchFamily="18" charset="0"/>
              <a:ea typeface="Times New Roman" panose="02020603050405020304" pitchFamily="18" charset="0"/>
            </a:endParaRPr>
          </a:p>
          <a:p>
            <a:pPr fontAlgn="base"/>
            <a:r>
              <a:rPr lang="en-US" sz="2000" b="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Qualification Name: </a:t>
            </a:r>
            <a:r>
              <a:rPr lang="en-US" sz="200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GCSE Combined Science - Trilogy</a:t>
            </a:r>
            <a:endParaRPr lang="en-GB" sz="2000">
              <a:latin typeface="Times New Roman" panose="02020603050405020304" pitchFamily="18" charset="0"/>
              <a:ea typeface="Times New Roman" panose="02020603050405020304" pitchFamily="18" charset="0"/>
            </a:endParaRPr>
          </a:p>
          <a:p>
            <a:pPr fontAlgn="base"/>
            <a:r>
              <a:rPr lang="en-US" sz="2000" b="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Assessment: </a:t>
            </a:r>
            <a:r>
              <a:rPr lang="en-US" sz="200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100% Examination</a:t>
            </a:r>
            <a:endParaRPr lang="en-GB" sz="2000">
              <a:latin typeface="Times New Roman" panose="02020603050405020304" pitchFamily="18" charset="0"/>
              <a:ea typeface="Times New Roman" panose="02020603050405020304" pitchFamily="18" charset="0"/>
            </a:endParaRPr>
          </a:p>
          <a:p>
            <a:pPr fontAlgn="base"/>
            <a:r>
              <a:rPr lang="en-US" sz="2000" b="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Examination Board: </a:t>
            </a:r>
            <a:r>
              <a:rPr lang="en-US" sz="200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AQA</a:t>
            </a:r>
          </a:p>
          <a:p>
            <a:pPr fontAlgn="base"/>
            <a:endParaRPr lang="en-GB" sz="2000">
              <a:latin typeface="Times New Roman" panose="02020603050405020304" pitchFamily="18" charset="0"/>
              <a:ea typeface="Times New Roman" panose="02020603050405020304" pitchFamily="18" charset="0"/>
            </a:endParaRPr>
          </a:p>
        </p:txBody>
      </p:sp>
      <p:sp>
        <p:nvSpPr>
          <p:cNvPr id="11" name="TextBox 1">
            <a:extLst>
              <a:ext uri="{FF2B5EF4-FFF2-40B4-BE49-F238E27FC236}">
                <a16:creationId xmlns:a16="http://schemas.microsoft.com/office/drawing/2014/main" id="{4D02C43B-3D89-4D15-BC42-8BE32B343F6B}"/>
              </a:ext>
            </a:extLst>
          </p:cNvPr>
          <p:cNvSpPr txBox="1"/>
          <p:nvPr/>
        </p:nvSpPr>
        <p:spPr>
          <a:xfrm>
            <a:off x="2099249" y="1048027"/>
            <a:ext cx="6980583" cy="1077218"/>
          </a:xfrm>
          <a:prstGeom prst="rect">
            <a:avLst/>
          </a:prstGeom>
          <a:solidFill>
            <a:schemeClr val="bg2"/>
          </a:solidFill>
          <a:ln w="76200">
            <a:solidFill>
              <a:srgbClr val="7030A0"/>
            </a:solidFill>
          </a:ln>
        </p:spPr>
        <p:txBody>
          <a:bodyPr wrap="square" rtlCol="0" anchor="ctr">
            <a:spAutoFit/>
          </a:bodyPr>
          <a:lstStyle/>
          <a:p>
            <a:pPr algn="ctr" fontAlgn="base"/>
            <a:r>
              <a:rPr lang="en-GB" sz="3200">
                <a:latin typeface="Times New Roman" panose="02020603050405020304" pitchFamily="18" charset="0"/>
                <a:ea typeface="Times New Roman" panose="02020603050405020304" pitchFamily="18" charset="0"/>
              </a:rPr>
              <a:t>2 Routes – No Decision until Year 11 Mocks</a:t>
            </a:r>
          </a:p>
        </p:txBody>
      </p:sp>
      <p:sp>
        <p:nvSpPr>
          <p:cNvPr id="7" name="TextBox 6">
            <a:extLst>
              <a:ext uri="{FF2B5EF4-FFF2-40B4-BE49-F238E27FC236}">
                <a16:creationId xmlns:a16="http://schemas.microsoft.com/office/drawing/2014/main" id="{678CD375-4169-42E2-AE27-420D0EA5A8E0}"/>
              </a:ext>
            </a:extLst>
          </p:cNvPr>
          <p:cNvSpPr txBox="1"/>
          <p:nvPr/>
        </p:nvSpPr>
        <p:spPr>
          <a:xfrm>
            <a:off x="198685" y="180145"/>
            <a:ext cx="7086600" cy="646331"/>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a:solidFill>
                  <a:prstClr val="black"/>
                </a:solidFill>
                <a:latin typeface="Calibri Light" panose="020F0302020204030204"/>
                <a:ea typeface="+mj-ea"/>
                <a:cs typeface="+mj-cs"/>
              </a:rPr>
              <a:t>Core Subject Information : Science</a:t>
            </a:r>
            <a:endParaRPr lang="en-GB" sz="3600"/>
          </a:p>
        </p:txBody>
      </p:sp>
      <p:sp>
        <p:nvSpPr>
          <p:cNvPr id="8" name="TextBox 1">
            <a:extLst>
              <a:ext uri="{FF2B5EF4-FFF2-40B4-BE49-F238E27FC236}">
                <a16:creationId xmlns:a16="http://schemas.microsoft.com/office/drawing/2014/main" id="{AC4005BA-6533-4F54-B2EC-1E5CCD0C8427}"/>
              </a:ext>
            </a:extLst>
          </p:cNvPr>
          <p:cNvSpPr txBox="1"/>
          <p:nvPr/>
        </p:nvSpPr>
        <p:spPr>
          <a:xfrm>
            <a:off x="9704984" y="3754483"/>
            <a:ext cx="2323729" cy="2062103"/>
          </a:xfrm>
          <a:prstGeom prst="rect">
            <a:avLst/>
          </a:prstGeom>
          <a:solidFill>
            <a:schemeClr val="bg2"/>
          </a:solidFill>
          <a:ln w="76200">
            <a:solidFill>
              <a:srgbClr val="7030A0"/>
            </a:solidFill>
          </a:ln>
        </p:spPr>
        <p:txBody>
          <a:bodyPr wrap="square" rtlCol="0" anchor="ctr">
            <a:spAutoFit/>
          </a:bodyPr>
          <a:lstStyle/>
          <a:p>
            <a:pPr algn="ctr" fontAlgn="base"/>
            <a:r>
              <a:rPr lang="en-GB" sz="3200">
                <a:latin typeface="Times New Roman" panose="02020603050405020304" pitchFamily="18" charset="0"/>
                <a:ea typeface="Times New Roman" panose="02020603050405020304" pitchFamily="18" charset="0"/>
              </a:rPr>
              <a:t>12</a:t>
            </a:r>
            <a:r>
              <a:rPr lang="en-GB" sz="3200" baseline="30000">
                <a:latin typeface="Times New Roman" panose="02020603050405020304" pitchFamily="18" charset="0"/>
                <a:ea typeface="Times New Roman" panose="02020603050405020304" pitchFamily="18" charset="0"/>
              </a:rPr>
              <a:t>th</a:t>
            </a:r>
            <a:r>
              <a:rPr lang="en-GB" sz="3200">
                <a:latin typeface="Times New Roman" panose="02020603050405020304" pitchFamily="18" charset="0"/>
                <a:ea typeface="Times New Roman" panose="02020603050405020304" pitchFamily="18" charset="0"/>
              </a:rPr>
              <a:t> May</a:t>
            </a:r>
          </a:p>
          <a:p>
            <a:pPr algn="ctr" fontAlgn="base"/>
            <a:r>
              <a:rPr lang="en-GB" sz="3200">
                <a:latin typeface="Times New Roman" panose="02020603050405020304" pitchFamily="18" charset="0"/>
                <a:ea typeface="Times New Roman" panose="02020603050405020304" pitchFamily="18" charset="0"/>
              </a:rPr>
              <a:t>To</a:t>
            </a:r>
          </a:p>
          <a:p>
            <a:pPr algn="ctr" fontAlgn="base"/>
            <a:r>
              <a:rPr lang="en-GB" sz="3200">
                <a:latin typeface="Times New Roman" panose="02020603050405020304" pitchFamily="18" charset="0"/>
                <a:ea typeface="Times New Roman" panose="02020603050405020304" pitchFamily="18" charset="0"/>
              </a:rPr>
              <a:t>15</a:t>
            </a:r>
            <a:r>
              <a:rPr lang="en-GB" sz="3200" baseline="30000">
                <a:latin typeface="Times New Roman" panose="02020603050405020304" pitchFamily="18" charset="0"/>
                <a:ea typeface="Times New Roman" panose="02020603050405020304" pitchFamily="18" charset="0"/>
              </a:rPr>
              <a:t>th</a:t>
            </a:r>
            <a:r>
              <a:rPr lang="en-GB" sz="3200">
                <a:latin typeface="Times New Roman" panose="02020603050405020304" pitchFamily="18" charset="0"/>
                <a:ea typeface="Times New Roman" panose="02020603050405020304" pitchFamily="18" charset="0"/>
              </a:rPr>
              <a:t> June </a:t>
            </a:r>
          </a:p>
          <a:p>
            <a:pPr algn="ctr" fontAlgn="base"/>
            <a:r>
              <a:rPr lang="en-GB" sz="3200">
                <a:latin typeface="Times New Roman" panose="02020603050405020304" pitchFamily="18" charset="0"/>
                <a:ea typeface="Times New Roman" panose="02020603050405020304" pitchFamily="18" charset="0"/>
              </a:rPr>
              <a:t>2026</a:t>
            </a:r>
          </a:p>
        </p:txBody>
      </p:sp>
      <p:sp>
        <p:nvSpPr>
          <p:cNvPr id="13" name="TextBox 1">
            <a:extLst>
              <a:ext uri="{FF2B5EF4-FFF2-40B4-BE49-F238E27FC236}">
                <a16:creationId xmlns:a16="http://schemas.microsoft.com/office/drawing/2014/main" id="{626B25DA-21E1-499D-A215-3E5377F599B2}"/>
              </a:ext>
            </a:extLst>
          </p:cNvPr>
          <p:cNvSpPr txBox="1"/>
          <p:nvPr/>
        </p:nvSpPr>
        <p:spPr>
          <a:xfrm>
            <a:off x="2064898" y="4559223"/>
            <a:ext cx="7014934" cy="1631216"/>
          </a:xfrm>
          <a:prstGeom prst="rect">
            <a:avLst/>
          </a:prstGeom>
          <a:solidFill>
            <a:schemeClr val="bg2"/>
          </a:solidFill>
          <a:ln w="76200">
            <a:solidFill>
              <a:srgbClr val="7030A0"/>
            </a:solidFill>
          </a:ln>
        </p:spPr>
        <p:txBody>
          <a:bodyPr wrap="square" rtlCol="0" anchor="ctr">
            <a:spAutoFit/>
          </a:bodyPr>
          <a:lstStyle/>
          <a:p>
            <a:pPr algn="ctr" fontAlgn="base"/>
            <a:r>
              <a:rPr lang="en-US" sz="2000" b="1" u="sng">
                <a:solidFill>
                  <a:srgbClr val="000000"/>
                </a:solidFill>
                <a:latin typeface="Segoe UI" panose="020B0502040204020203" pitchFamily="34" charset="0"/>
                <a:ea typeface="Times New Roman" panose="02020603050405020304" pitchFamily="18" charset="0"/>
                <a:cs typeface="Times New Roman" panose="02020603050405020304" pitchFamily="18" charset="0"/>
              </a:rPr>
              <a:t>Key Facts</a:t>
            </a:r>
            <a:endParaRPr lang="en-GB" sz="2000">
              <a:latin typeface="Times New Roman" panose="02020603050405020304" pitchFamily="18" charset="0"/>
              <a:ea typeface="Times New Roman" panose="02020603050405020304" pitchFamily="18" charset="0"/>
            </a:endParaRPr>
          </a:p>
          <a:p>
            <a:pPr fontAlgn="base"/>
            <a:r>
              <a:rPr lang="en-US" sz="2000" b="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Qualification Name: </a:t>
            </a:r>
            <a:r>
              <a:rPr lang="en-US" sz="200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GCSE Biology, Chemistry &amp; Physics</a:t>
            </a:r>
            <a:endParaRPr lang="en-GB" sz="2000">
              <a:latin typeface="Times New Roman" panose="02020603050405020304" pitchFamily="18" charset="0"/>
              <a:ea typeface="Times New Roman" panose="02020603050405020304" pitchFamily="18" charset="0"/>
            </a:endParaRPr>
          </a:p>
          <a:p>
            <a:pPr fontAlgn="base"/>
            <a:r>
              <a:rPr lang="en-US" sz="2000" b="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Assessment: </a:t>
            </a:r>
            <a:r>
              <a:rPr lang="en-US" sz="200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100% Examination</a:t>
            </a:r>
            <a:endParaRPr lang="en-GB" sz="2000">
              <a:latin typeface="Times New Roman" panose="02020603050405020304" pitchFamily="18" charset="0"/>
              <a:ea typeface="Times New Roman" panose="02020603050405020304" pitchFamily="18" charset="0"/>
            </a:endParaRPr>
          </a:p>
          <a:p>
            <a:pPr fontAlgn="base"/>
            <a:r>
              <a:rPr lang="en-US" sz="2000" b="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Examination Board: </a:t>
            </a:r>
            <a:r>
              <a:rPr lang="en-US" sz="200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AQA</a:t>
            </a:r>
          </a:p>
          <a:p>
            <a:pPr fontAlgn="base"/>
            <a:endParaRPr lang="en-GB" sz="20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61404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9154E4F4-0512-85C2-B08C-1CDB63340508}"/>
              </a:ext>
            </a:extLst>
          </p:cNvPr>
          <p:cNvPicPr>
            <a:picLocks noChangeAspect="1"/>
          </p:cNvPicPr>
          <p:nvPr/>
        </p:nvPicPr>
        <p:blipFill>
          <a:blip r:embed="rId2"/>
          <a:stretch>
            <a:fillRect/>
          </a:stretch>
        </p:blipFill>
        <p:spPr>
          <a:xfrm>
            <a:off x="1067622" y="1407744"/>
            <a:ext cx="7556193" cy="4590386"/>
          </a:xfrm>
          <a:prstGeom prst="rect">
            <a:avLst/>
          </a:prstGeom>
        </p:spPr>
      </p:pic>
      <p:sp>
        <p:nvSpPr>
          <p:cNvPr id="8" name="TextBox 7">
            <a:extLst>
              <a:ext uri="{FF2B5EF4-FFF2-40B4-BE49-F238E27FC236}">
                <a16:creationId xmlns:a16="http://schemas.microsoft.com/office/drawing/2014/main" id="{C772F27E-0931-8634-55BB-4EB98C30A8EE}"/>
              </a:ext>
            </a:extLst>
          </p:cNvPr>
          <p:cNvSpPr txBox="1"/>
          <p:nvPr/>
        </p:nvSpPr>
        <p:spPr>
          <a:xfrm>
            <a:off x="2479430" y="281353"/>
            <a:ext cx="7086600" cy="646331"/>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t>Exam Information</a:t>
            </a:r>
          </a:p>
        </p:txBody>
      </p:sp>
      <p:pic>
        <p:nvPicPr>
          <p:cNvPr id="2" name="Picture 1">
            <a:extLst>
              <a:ext uri="{FF2B5EF4-FFF2-40B4-BE49-F238E27FC236}">
                <a16:creationId xmlns:a16="http://schemas.microsoft.com/office/drawing/2014/main" id="{7D59E5A8-585B-4236-AABA-EA9D65D19F49}"/>
              </a:ext>
            </a:extLst>
          </p:cNvPr>
          <p:cNvPicPr>
            <a:picLocks noChangeAspect="1"/>
          </p:cNvPicPr>
          <p:nvPr/>
        </p:nvPicPr>
        <p:blipFill>
          <a:blip r:embed="rId3"/>
          <a:stretch>
            <a:fillRect/>
          </a:stretch>
        </p:blipFill>
        <p:spPr>
          <a:xfrm>
            <a:off x="9065827" y="1407745"/>
            <a:ext cx="2438611" cy="1939604"/>
          </a:xfrm>
          <a:prstGeom prst="rect">
            <a:avLst/>
          </a:prstGeom>
        </p:spPr>
      </p:pic>
      <p:pic>
        <p:nvPicPr>
          <p:cNvPr id="30" name="Picture 29">
            <a:extLst>
              <a:ext uri="{FF2B5EF4-FFF2-40B4-BE49-F238E27FC236}">
                <a16:creationId xmlns:a16="http://schemas.microsoft.com/office/drawing/2014/main" id="{052C82D5-353A-4789-943A-FD96CEE9502E}"/>
              </a:ext>
            </a:extLst>
          </p:cNvPr>
          <p:cNvPicPr>
            <a:picLocks noChangeAspect="1"/>
          </p:cNvPicPr>
          <p:nvPr/>
        </p:nvPicPr>
        <p:blipFill>
          <a:blip r:embed="rId4"/>
          <a:stretch>
            <a:fillRect/>
          </a:stretch>
        </p:blipFill>
        <p:spPr>
          <a:xfrm>
            <a:off x="8735183" y="3889216"/>
            <a:ext cx="2900566" cy="2250336"/>
          </a:xfrm>
          <a:prstGeom prst="rect">
            <a:avLst/>
          </a:prstGeom>
        </p:spPr>
      </p:pic>
    </p:spTree>
    <p:extLst>
      <p:ext uri="{BB962C8B-B14F-4D97-AF65-F5344CB8AC3E}">
        <p14:creationId xmlns:p14="http://schemas.microsoft.com/office/powerpoint/2010/main" val="2937483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B415D38-45A4-822F-5CF6-F6CFEC6E556F}"/>
              </a:ext>
            </a:extLst>
          </p:cNvPr>
          <p:cNvSpPr>
            <a:spLocks noGrp="1"/>
          </p:cNvSpPr>
          <p:nvPr>
            <p:ph type="title"/>
          </p:nvPr>
        </p:nvSpPr>
        <p:spPr>
          <a:xfrm>
            <a:off x="818230" y="2059"/>
            <a:ext cx="9053014" cy="1320800"/>
          </a:xfrm>
        </p:spPr>
        <p:txBody>
          <a:bodyPr anchor="ctr">
            <a:normAutofit/>
          </a:bodyPr>
          <a:lstStyle/>
          <a:p>
            <a:r>
              <a:rPr lang="en-US">
                <a:solidFill>
                  <a:schemeClr val="tx1"/>
                </a:solidFill>
              </a:rPr>
              <a:t>   Science Homework Platform: </a:t>
            </a:r>
            <a:r>
              <a:rPr lang="en-US" err="1">
                <a:solidFill>
                  <a:schemeClr val="tx1"/>
                </a:solidFill>
              </a:rPr>
              <a:t>Tassomai</a:t>
            </a:r>
            <a:endParaRPr lang="en-US">
              <a:solidFill>
                <a:schemeClr val="tx1"/>
              </a:solidFill>
            </a:endParaRPr>
          </a:p>
        </p:txBody>
      </p:sp>
      <p:pic>
        <p:nvPicPr>
          <p:cNvPr id="16" name="Content Placeholder 15" descr="GCSE science revision website and app — Tassomai">
            <a:extLst>
              <a:ext uri="{FF2B5EF4-FFF2-40B4-BE49-F238E27FC236}">
                <a16:creationId xmlns:a16="http://schemas.microsoft.com/office/drawing/2014/main" id="{4F083B5B-D390-2496-F483-97A8C5B44BFA}"/>
              </a:ext>
            </a:extLst>
          </p:cNvPr>
          <p:cNvPicPr>
            <a:picLocks noGrp="1" noChangeAspect="1"/>
          </p:cNvPicPr>
          <p:nvPr>
            <p:ph idx="1"/>
          </p:nvPr>
        </p:nvPicPr>
        <p:blipFill>
          <a:blip r:embed="rId2"/>
          <a:stretch>
            <a:fillRect/>
          </a:stretch>
        </p:blipFill>
        <p:spPr>
          <a:xfrm>
            <a:off x="6591209" y="1791878"/>
            <a:ext cx="5544910" cy="4016630"/>
          </a:xfrm>
        </p:spPr>
      </p:pic>
      <p:sp>
        <p:nvSpPr>
          <p:cNvPr id="17" name="TextBox 16">
            <a:extLst>
              <a:ext uri="{FF2B5EF4-FFF2-40B4-BE49-F238E27FC236}">
                <a16:creationId xmlns:a16="http://schemas.microsoft.com/office/drawing/2014/main" id="{15FFD26D-E2D1-8A38-253B-27D87286A004}"/>
              </a:ext>
            </a:extLst>
          </p:cNvPr>
          <p:cNvSpPr txBox="1"/>
          <p:nvPr/>
        </p:nvSpPr>
        <p:spPr>
          <a:xfrm>
            <a:off x="774889" y="5953432"/>
            <a:ext cx="811407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525252"/>
                </a:solidFill>
                <a:latin typeface="Open Sans"/>
                <a:ea typeface="Open Sans"/>
                <a:cs typeface="Open Sans"/>
              </a:rPr>
              <a:t>Students learn through quizzes and short videos, using our </a:t>
            </a:r>
            <a:r>
              <a:rPr lang="en-US" sz="2400" b="1">
                <a:solidFill>
                  <a:srgbClr val="525252"/>
                </a:solidFill>
                <a:latin typeface="Open Sans"/>
                <a:ea typeface="Open Sans"/>
                <a:cs typeface="Open Sans"/>
              </a:rPr>
              <a:t>mobile app</a:t>
            </a:r>
            <a:r>
              <a:rPr lang="en-US" sz="2400">
                <a:solidFill>
                  <a:srgbClr val="525252"/>
                </a:solidFill>
                <a:latin typeface="Open Sans"/>
                <a:ea typeface="Open Sans"/>
                <a:cs typeface="Open Sans"/>
              </a:rPr>
              <a:t> or other online devices. </a:t>
            </a:r>
          </a:p>
        </p:txBody>
      </p:sp>
      <p:pic>
        <p:nvPicPr>
          <p:cNvPr id="18" name="Picture 17" descr="Tassomai on X: &quot;Parents who tried our GCSE science quiz scored an average  of 6/15 (the average for Tassomai students was 9/15). Could you do better?  Find out at: https://t.co/j314EStNVS #GCSEscience #GCSEs2018">
            <a:extLst>
              <a:ext uri="{FF2B5EF4-FFF2-40B4-BE49-F238E27FC236}">
                <a16:creationId xmlns:a16="http://schemas.microsoft.com/office/drawing/2014/main" id="{4879212C-FFCB-17D9-6535-703857AEDBEC}"/>
              </a:ext>
            </a:extLst>
          </p:cNvPr>
          <p:cNvPicPr>
            <a:picLocks noChangeAspect="1"/>
          </p:cNvPicPr>
          <p:nvPr/>
        </p:nvPicPr>
        <p:blipFill>
          <a:blip r:embed="rId3"/>
          <a:stretch>
            <a:fillRect/>
          </a:stretch>
        </p:blipFill>
        <p:spPr>
          <a:xfrm>
            <a:off x="447369" y="1787013"/>
            <a:ext cx="5385618" cy="3640393"/>
          </a:xfrm>
          <a:prstGeom prst="rect">
            <a:avLst/>
          </a:prstGeom>
        </p:spPr>
      </p:pic>
    </p:spTree>
    <p:extLst>
      <p:ext uri="{BB962C8B-B14F-4D97-AF65-F5344CB8AC3E}">
        <p14:creationId xmlns:p14="http://schemas.microsoft.com/office/powerpoint/2010/main" val="1454530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57CA-674F-0D7A-852E-1B8B09B66D5A}"/>
              </a:ext>
            </a:extLst>
          </p:cNvPr>
          <p:cNvSpPr>
            <a:spLocks noGrp="1"/>
          </p:cNvSpPr>
          <p:nvPr>
            <p:ph type="title"/>
          </p:nvPr>
        </p:nvSpPr>
        <p:spPr/>
        <p:txBody>
          <a:bodyPr/>
          <a:lstStyle/>
          <a:p>
            <a:endParaRPr lang="en-US"/>
          </a:p>
        </p:txBody>
      </p:sp>
      <p:pic>
        <p:nvPicPr>
          <p:cNvPr id="8" name="Content Placeholder 7" descr="A screenshot of a computer screen&#10;&#10;AI-generated content may be incorrect.">
            <a:extLst>
              <a:ext uri="{FF2B5EF4-FFF2-40B4-BE49-F238E27FC236}">
                <a16:creationId xmlns:a16="http://schemas.microsoft.com/office/drawing/2014/main" id="{E37FCC27-C1D5-EFD5-D55D-EEB708301938}"/>
              </a:ext>
            </a:extLst>
          </p:cNvPr>
          <p:cNvPicPr>
            <a:picLocks noGrp="1" noChangeAspect="1"/>
          </p:cNvPicPr>
          <p:nvPr>
            <p:ph idx="1"/>
          </p:nvPr>
        </p:nvPicPr>
        <p:blipFill>
          <a:blip r:embed="rId2"/>
          <a:stretch>
            <a:fillRect/>
          </a:stretch>
        </p:blipFill>
        <p:spPr>
          <a:xfrm>
            <a:off x="1908" y="3986"/>
            <a:ext cx="12204766" cy="6856885"/>
          </a:xfrm>
          <a:prstGeom prst="rect">
            <a:avLst/>
          </a:prstGeom>
        </p:spPr>
      </p:pic>
    </p:spTree>
    <p:extLst>
      <p:ext uri="{BB962C8B-B14F-4D97-AF65-F5344CB8AC3E}">
        <p14:creationId xmlns:p14="http://schemas.microsoft.com/office/powerpoint/2010/main" val="3171105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A92D6-D310-41D9-B3EE-E7F1AE728A82}"/>
              </a:ext>
            </a:extLst>
          </p:cNvPr>
          <p:cNvPicPr>
            <a:picLocks noChangeAspect="1"/>
          </p:cNvPicPr>
          <p:nvPr/>
        </p:nvPicPr>
        <p:blipFill>
          <a:blip r:embed="rId2"/>
          <a:stretch>
            <a:fillRect/>
          </a:stretch>
        </p:blipFill>
        <p:spPr>
          <a:xfrm>
            <a:off x="3462724" y="1578841"/>
            <a:ext cx="2202157" cy="3228975"/>
          </a:xfrm>
          <a:prstGeom prst="rect">
            <a:avLst/>
          </a:prstGeom>
        </p:spPr>
      </p:pic>
      <p:pic>
        <p:nvPicPr>
          <p:cNvPr id="1028" name="Picture 4" descr="GCSE Combined Science AQA Revision Guide - Higher Includes Online Edition, Videos &amp; Quizzes: For The 2025 And 2026 Exams (CGP AQA GCSE Combined">
            <a:extLst>
              <a:ext uri="{FF2B5EF4-FFF2-40B4-BE49-F238E27FC236}">
                <a16:creationId xmlns:a16="http://schemas.microsoft.com/office/drawing/2014/main" id="{9971C668-AC63-495B-8A94-88B8BD90A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87" y="1578841"/>
            <a:ext cx="2286000" cy="32289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747C830-9C5F-4C78-9094-94EC0B1E9E8C}"/>
              </a:ext>
            </a:extLst>
          </p:cNvPr>
          <p:cNvSpPr/>
          <p:nvPr/>
        </p:nvSpPr>
        <p:spPr>
          <a:xfrm>
            <a:off x="3534934" y="218898"/>
            <a:ext cx="5063635" cy="736384"/>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a:solidFill>
                  <a:schemeClr val="tx1"/>
                </a:solidFill>
                <a:latin typeface="+mj-lt"/>
              </a:rPr>
              <a:t>Science Revision</a:t>
            </a:r>
          </a:p>
        </p:txBody>
      </p:sp>
      <p:sp>
        <p:nvSpPr>
          <p:cNvPr id="14" name="TextBox 1">
            <a:extLst>
              <a:ext uri="{FF2B5EF4-FFF2-40B4-BE49-F238E27FC236}">
                <a16:creationId xmlns:a16="http://schemas.microsoft.com/office/drawing/2014/main" id="{50C21709-1B2F-9F36-83EA-00069258E27A}"/>
              </a:ext>
            </a:extLst>
          </p:cNvPr>
          <p:cNvSpPr txBox="1"/>
          <p:nvPr/>
        </p:nvSpPr>
        <p:spPr>
          <a:xfrm>
            <a:off x="6527120" y="1161687"/>
            <a:ext cx="5349570" cy="5447749"/>
          </a:xfrm>
          <a:prstGeom prst="rect">
            <a:avLst/>
          </a:prstGeom>
          <a:solidFill>
            <a:schemeClr val="bg2"/>
          </a:solidFill>
          <a:ln w="76200">
            <a:solidFill>
              <a:srgbClr val="7030A0"/>
            </a:solidFill>
          </a:ln>
        </p:spPr>
        <p:txBody>
          <a:bodyPr wrap="square" lIns="91440" tIns="45720" rIns="91440" bIns="45720" rtlCol="0" anchor="ctr">
            <a:noAutofit/>
          </a:bodyPr>
          <a:lstStyle/>
          <a:p>
            <a:endParaRPr lang="en-US" sz="1600">
              <a:solidFill>
                <a:srgbClr val="000000"/>
              </a:solidFill>
              <a:latin typeface="Segoe UI" panose="020B0502040204020203" pitchFamily="34" charset="0"/>
            </a:endParaRPr>
          </a:p>
          <a:p>
            <a:r>
              <a:rPr lang="en-US" sz="1600">
                <a:solidFill>
                  <a:srgbClr val="000000"/>
                </a:solidFill>
                <a:latin typeface="Segoe UI" panose="020B0502040204020203" pitchFamily="34" charset="0"/>
              </a:rPr>
              <a:t> </a:t>
            </a:r>
            <a:endParaRPr lang="en-GB" sz="1200">
              <a:latin typeface="Times New Roman" panose="02020603050405020304" pitchFamily="18" charset="0"/>
              <a:ea typeface="Times New Roman" panose="02020603050405020304" pitchFamily="18" charset="0"/>
            </a:endParaRPr>
          </a:p>
          <a:p>
            <a:r>
              <a:rPr lang="en-US" sz="1400">
                <a:solidFill>
                  <a:srgbClr val="000000"/>
                </a:solidFill>
                <a:latin typeface="Calibri Light" panose="020F0302020204030204" pitchFamily="34" charset="0"/>
                <a:cs typeface="Segoe UI" panose="020B0502040204020203" pitchFamily="34" charset="0"/>
              </a:rPr>
              <a:t> </a:t>
            </a:r>
            <a:endParaRPr lang="en-GB" sz="1200">
              <a:latin typeface="Times New Roman" panose="02020603050405020304" pitchFamily="18" charset="0"/>
              <a:ea typeface="Times New Roman" panose="02020603050405020304" pitchFamily="18" charset="0"/>
            </a:endParaRPr>
          </a:p>
          <a:p>
            <a:r>
              <a:rPr lang="en-US" sz="1400">
                <a:solidFill>
                  <a:srgbClr val="000000"/>
                </a:solidFill>
                <a:latin typeface="Calibri Light" panose="020F0302020204030204" pitchFamily="34" charset="0"/>
                <a:cs typeface="Segoe UI" panose="020B0502040204020203" pitchFamily="34" charset="0"/>
              </a:rPr>
              <a:t> </a:t>
            </a:r>
            <a:endParaRPr lang="en-GB" sz="1200">
              <a:latin typeface="Times New Roman" panose="02020603050405020304" pitchFamily="18" charset="0"/>
              <a:ea typeface="Times New Roman" panose="02020603050405020304" pitchFamily="18" charset="0"/>
            </a:endParaRPr>
          </a:p>
          <a:p>
            <a:r>
              <a:rPr lang="en-GB" sz="1000">
                <a:latin typeface="Times New Roman" panose="02020603050405020304" pitchFamily="18" charset="0"/>
                <a:ea typeface="Times New Roman" panose="02020603050405020304" pitchFamily="18" charset="0"/>
              </a:rPr>
              <a:t> </a:t>
            </a:r>
            <a:endParaRPr lang="en-GB" sz="1200">
              <a:latin typeface="Times New Roman" panose="02020603050405020304" pitchFamily="18" charset="0"/>
              <a:ea typeface="Times New Roman" panose="02020603050405020304" pitchFamily="18" charset="0"/>
            </a:endParaRPr>
          </a:p>
          <a:p>
            <a:pPr algn="ctr"/>
            <a:r>
              <a:rPr lang="en-GB" sz="1000">
                <a:latin typeface="Times New Roman" panose="02020603050405020304" pitchFamily="18" charset="0"/>
                <a:ea typeface="Times New Roman" panose="02020603050405020304" pitchFamily="18" charset="0"/>
              </a:rPr>
              <a:t> </a:t>
            </a:r>
            <a:endParaRPr lang="en-GB" sz="1200">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A5FECECF-F7E4-4591-A921-C32B036F8940}"/>
              </a:ext>
            </a:extLst>
          </p:cNvPr>
          <p:cNvPicPr>
            <a:picLocks noChangeAspect="1"/>
          </p:cNvPicPr>
          <p:nvPr/>
        </p:nvPicPr>
        <p:blipFill>
          <a:blip r:embed="rId4"/>
          <a:stretch>
            <a:fillRect/>
          </a:stretch>
        </p:blipFill>
        <p:spPr>
          <a:xfrm>
            <a:off x="7583333" y="1578841"/>
            <a:ext cx="3056486" cy="1290483"/>
          </a:xfrm>
          <a:prstGeom prst="rect">
            <a:avLst/>
          </a:prstGeom>
        </p:spPr>
      </p:pic>
      <p:pic>
        <p:nvPicPr>
          <p:cNvPr id="15" name="Picture 14">
            <a:extLst>
              <a:ext uri="{FF2B5EF4-FFF2-40B4-BE49-F238E27FC236}">
                <a16:creationId xmlns:a16="http://schemas.microsoft.com/office/drawing/2014/main" id="{60A6F828-C2C7-4957-A93F-059B11669A4A}"/>
              </a:ext>
            </a:extLst>
          </p:cNvPr>
          <p:cNvPicPr>
            <a:picLocks noChangeAspect="1"/>
          </p:cNvPicPr>
          <p:nvPr/>
        </p:nvPicPr>
        <p:blipFill>
          <a:blip r:embed="rId5"/>
          <a:stretch>
            <a:fillRect/>
          </a:stretch>
        </p:blipFill>
        <p:spPr>
          <a:xfrm>
            <a:off x="7583332" y="3286478"/>
            <a:ext cx="3056487" cy="1174531"/>
          </a:xfrm>
          <a:prstGeom prst="rect">
            <a:avLst/>
          </a:prstGeom>
        </p:spPr>
      </p:pic>
      <p:sp>
        <p:nvSpPr>
          <p:cNvPr id="2" name="Rectangle 1">
            <a:extLst>
              <a:ext uri="{FF2B5EF4-FFF2-40B4-BE49-F238E27FC236}">
                <a16:creationId xmlns:a16="http://schemas.microsoft.com/office/drawing/2014/main" id="{0E2AA0C9-736E-44F8-95C9-324DE4D2482D}"/>
              </a:ext>
            </a:extLst>
          </p:cNvPr>
          <p:cNvSpPr/>
          <p:nvPr/>
        </p:nvSpPr>
        <p:spPr>
          <a:xfrm>
            <a:off x="1177159" y="5444359"/>
            <a:ext cx="4614041" cy="945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See Mrs Hockin tonight</a:t>
            </a:r>
          </a:p>
        </p:txBody>
      </p:sp>
      <p:sp>
        <p:nvSpPr>
          <p:cNvPr id="11" name="Rectangle 10">
            <a:extLst>
              <a:ext uri="{FF2B5EF4-FFF2-40B4-BE49-F238E27FC236}">
                <a16:creationId xmlns:a16="http://schemas.microsoft.com/office/drawing/2014/main" id="{FF0BE277-780E-47B0-96AC-9DEA30FBA088}"/>
              </a:ext>
            </a:extLst>
          </p:cNvPr>
          <p:cNvSpPr/>
          <p:nvPr/>
        </p:nvSpPr>
        <p:spPr>
          <a:xfrm>
            <a:off x="6804554" y="5223347"/>
            <a:ext cx="4614041" cy="945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t>Wednesday 3.30 to 4.30pm</a:t>
            </a:r>
          </a:p>
        </p:txBody>
      </p:sp>
    </p:spTree>
    <p:extLst>
      <p:ext uri="{BB962C8B-B14F-4D97-AF65-F5344CB8AC3E}">
        <p14:creationId xmlns:p14="http://schemas.microsoft.com/office/powerpoint/2010/main" val="1666425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5B6D-0818-4366-B885-D21B1BF0D95C}"/>
              </a:ext>
            </a:extLst>
          </p:cNvPr>
          <p:cNvSpPr>
            <a:spLocks noGrp="1"/>
          </p:cNvSpPr>
          <p:nvPr>
            <p:ph type="title"/>
          </p:nvPr>
        </p:nvSpPr>
        <p:spPr/>
        <p:txBody>
          <a:bodyPr/>
          <a:lstStyle/>
          <a:p>
            <a:br>
              <a:rPr lang="en-GB"/>
            </a:br>
            <a:endParaRPr lang="en-GB"/>
          </a:p>
        </p:txBody>
      </p:sp>
      <p:sp>
        <p:nvSpPr>
          <p:cNvPr id="3" name="Content Placeholder 2">
            <a:extLst>
              <a:ext uri="{FF2B5EF4-FFF2-40B4-BE49-F238E27FC236}">
                <a16:creationId xmlns:a16="http://schemas.microsoft.com/office/drawing/2014/main" id="{03944055-542D-459B-92C6-B5476E22F144}"/>
              </a:ext>
            </a:extLst>
          </p:cNvPr>
          <p:cNvSpPr>
            <a:spLocks noGrp="1"/>
          </p:cNvSpPr>
          <p:nvPr>
            <p:ph idx="1"/>
          </p:nvPr>
        </p:nvSpPr>
        <p:spPr>
          <a:xfrm>
            <a:off x="471954" y="1099045"/>
            <a:ext cx="9654335" cy="2043549"/>
          </a:xfrm>
        </p:spPr>
        <p:txBody>
          <a:bodyPr>
            <a:normAutofit/>
          </a:bodyPr>
          <a:lstStyle/>
          <a:p>
            <a:r>
              <a:rPr lang="en-GB"/>
              <a:t>● Skills for managing stress</a:t>
            </a:r>
          </a:p>
          <a:p>
            <a:endParaRPr lang="en-GB"/>
          </a:p>
          <a:p>
            <a:r>
              <a:rPr lang="en-GB"/>
              <a:t>● Exam preparation technique/support – use </a:t>
            </a:r>
            <a:r>
              <a:rPr lang="en-GB" err="1"/>
              <a:t>Tassomai</a:t>
            </a:r>
            <a:r>
              <a:rPr lang="en-GB"/>
              <a:t>/Retrieval Grids</a:t>
            </a:r>
          </a:p>
          <a:p>
            <a:endParaRPr lang="en-GB"/>
          </a:p>
          <a:p>
            <a:r>
              <a:rPr lang="en-GB"/>
              <a:t>● Recognising your areas of strength and weakness in Biology, Chemistry and Physics</a:t>
            </a:r>
          </a:p>
          <a:p>
            <a:endParaRPr lang="en-GB"/>
          </a:p>
        </p:txBody>
      </p:sp>
      <p:sp>
        <p:nvSpPr>
          <p:cNvPr id="4" name="TextBox 3">
            <a:extLst>
              <a:ext uri="{FF2B5EF4-FFF2-40B4-BE49-F238E27FC236}">
                <a16:creationId xmlns:a16="http://schemas.microsoft.com/office/drawing/2014/main" id="{536A8B4E-278F-47A6-9FC4-930125AF7A7A}"/>
              </a:ext>
            </a:extLst>
          </p:cNvPr>
          <p:cNvSpPr txBox="1"/>
          <p:nvPr/>
        </p:nvSpPr>
        <p:spPr>
          <a:xfrm>
            <a:off x="471954" y="171340"/>
            <a:ext cx="7086600" cy="646331"/>
          </a:xfrm>
          <a:prstGeom prst="rect">
            <a:avLst/>
          </a:prstGeom>
          <a:solidFill>
            <a:schemeClr val="bg1">
              <a:lumMod val="85000"/>
            </a:schemeClr>
          </a:solidFill>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t>SUCCESS in SCIENCE</a:t>
            </a:r>
            <a:endParaRPr lang="en-US"/>
          </a:p>
        </p:txBody>
      </p:sp>
      <p:graphicFrame>
        <p:nvGraphicFramePr>
          <p:cNvPr id="6" name="Table 5">
            <a:extLst>
              <a:ext uri="{FF2B5EF4-FFF2-40B4-BE49-F238E27FC236}">
                <a16:creationId xmlns:a16="http://schemas.microsoft.com/office/drawing/2014/main" id="{B55EE60D-D37D-49BC-9E15-2A4F211DCD7B}"/>
              </a:ext>
            </a:extLst>
          </p:cNvPr>
          <p:cNvGraphicFramePr>
            <a:graphicFrameLocks noGrp="1"/>
          </p:cNvGraphicFramePr>
          <p:nvPr/>
        </p:nvGraphicFramePr>
        <p:xfrm>
          <a:off x="303789" y="3645015"/>
          <a:ext cx="10905067" cy="2766781"/>
        </p:xfrm>
        <a:graphic>
          <a:graphicData uri="http://schemas.openxmlformats.org/drawingml/2006/table">
            <a:tbl>
              <a:tblPr firstRow="1" bandRow="1">
                <a:noFill/>
                <a:tableStyleId>{5C22544A-7EE6-4342-B048-85BDC9FD1C3A}</a:tableStyleId>
              </a:tblPr>
              <a:tblGrid>
                <a:gridCol w="3496573">
                  <a:extLst>
                    <a:ext uri="{9D8B030D-6E8A-4147-A177-3AD203B41FA5}">
                      <a16:colId xmlns:a16="http://schemas.microsoft.com/office/drawing/2014/main" val="3564768773"/>
                    </a:ext>
                  </a:extLst>
                </a:gridCol>
                <a:gridCol w="4301202">
                  <a:extLst>
                    <a:ext uri="{9D8B030D-6E8A-4147-A177-3AD203B41FA5}">
                      <a16:colId xmlns:a16="http://schemas.microsoft.com/office/drawing/2014/main" val="3458724552"/>
                    </a:ext>
                  </a:extLst>
                </a:gridCol>
                <a:gridCol w="3107292">
                  <a:extLst>
                    <a:ext uri="{9D8B030D-6E8A-4147-A177-3AD203B41FA5}">
                      <a16:colId xmlns:a16="http://schemas.microsoft.com/office/drawing/2014/main" val="841149115"/>
                    </a:ext>
                  </a:extLst>
                </a:gridCol>
              </a:tblGrid>
              <a:tr h="421457">
                <a:tc>
                  <a:txBody>
                    <a:bodyPr/>
                    <a:lstStyle/>
                    <a:p>
                      <a:pPr marL="0" algn="ctr" rtl="0" eaLnBrk="1" latinLnBrk="0" hangingPunct="1">
                        <a:spcBef>
                          <a:spcPts val="0"/>
                        </a:spcBef>
                        <a:spcAft>
                          <a:spcPts val="0"/>
                        </a:spcAft>
                      </a:pPr>
                      <a:r>
                        <a:rPr lang="en-US" sz="2000" b="0" kern="1200" cap="none" spc="60">
                          <a:solidFill>
                            <a:schemeClr val="bg1"/>
                          </a:solidFill>
                          <a:effectLst/>
                          <a:latin typeface="Calibri"/>
                        </a:rPr>
                        <a:t>Revision</a:t>
                      </a:r>
                      <a:endParaRPr lang="en-US" sz="2000" b="0" cap="none" spc="60">
                        <a:solidFill>
                          <a:schemeClr val="bg1"/>
                        </a:solidFill>
                        <a:effectLst/>
                        <a:latin typeface="Calibri"/>
                      </a:endParaRPr>
                    </a:p>
                  </a:txBody>
                  <a:tcPr marL="0" marR="0" marT="192501" marB="0" anchor="ctr">
                    <a:lnL w="12700" cmpd="sng">
                      <a:noFill/>
                    </a:lnL>
                    <a:lnR w="12700" cmpd="sng">
                      <a:noFill/>
                    </a:lnR>
                    <a:lnT w="19050" cap="flat" cmpd="sng" algn="ctr">
                      <a:noFill/>
                      <a:prstDash val="solid"/>
                    </a:lnT>
                    <a:lnB w="38100" cmpd="sng">
                      <a:noFill/>
                    </a:lnB>
                    <a:solidFill>
                      <a:schemeClr val="accent1"/>
                    </a:solidFill>
                  </a:tcPr>
                </a:tc>
                <a:tc>
                  <a:txBody>
                    <a:bodyPr/>
                    <a:lstStyle/>
                    <a:p>
                      <a:pPr marL="0" algn="ctr" rtl="0" eaLnBrk="1" latinLnBrk="0" hangingPunct="1">
                        <a:spcBef>
                          <a:spcPts val="0"/>
                        </a:spcBef>
                        <a:spcAft>
                          <a:spcPts val="0"/>
                        </a:spcAft>
                      </a:pPr>
                      <a:r>
                        <a:rPr lang="en-US" sz="2000" b="0" kern="1200" cap="none" spc="60">
                          <a:solidFill>
                            <a:schemeClr val="bg1"/>
                          </a:solidFill>
                          <a:effectLst/>
                          <a:latin typeface="Calibri"/>
                        </a:rPr>
                        <a:t>Details</a:t>
                      </a:r>
                      <a:endParaRPr lang="en-US" sz="2000" b="0" cap="none" spc="60">
                        <a:solidFill>
                          <a:schemeClr val="bg1"/>
                        </a:solidFill>
                        <a:effectLst/>
                        <a:latin typeface="Calibri"/>
                      </a:endParaRPr>
                    </a:p>
                  </a:txBody>
                  <a:tcPr marL="0" marR="0" marT="192501" marB="0" anchor="ctr">
                    <a:lnL w="12700" cmpd="sng">
                      <a:noFill/>
                    </a:lnL>
                    <a:lnR w="12700" cmpd="sng">
                      <a:noFill/>
                    </a:lnR>
                    <a:lnT w="19050" cap="flat" cmpd="sng" algn="ctr">
                      <a:noFill/>
                      <a:prstDash val="solid"/>
                    </a:lnT>
                    <a:lnB w="38100" cmpd="sng">
                      <a:noFill/>
                    </a:lnB>
                    <a:solidFill>
                      <a:schemeClr val="accent1"/>
                    </a:solidFill>
                  </a:tcPr>
                </a:tc>
                <a:tc>
                  <a:txBody>
                    <a:bodyPr/>
                    <a:lstStyle/>
                    <a:p>
                      <a:pPr marL="0" algn="ctr" rtl="0" eaLnBrk="1" latinLnBrk="0" hangingPunct="1">
                        <a:spcBef>
                          <a:spcPts val="0"/>
                        </a:spcBef>
                        <a:spcAft>
                          <a:spcPts val="0"/>
                        </a:spcAft>
                      </a:pPr>
                      <a:r>
                        <a:rPr lang="en-US" sz="2000" b="0" kern="1200" cap="none" spc="60">
                          <a:solidFill>
                            <a:schemeClr val="bg1"/>
                          </a:solidFill>
                          <a:effectLst/>
                          <a:latin typeface="Calibri"/>
                        </a:rPr>
                        <a:t>What to bring?</a:t>
                      </a:r>
                      <a:endParaRPr lang="en-US" sz="2000" b="0" cap="none" spc="60">
                        <a:solidFill>
                          <a:schemeClr val="bg1"/>
                        </a:solidFill>
                        <a:effectLst/>
                        <a:latin typeface="Calibri"/>
                      </a:endParaRPr>
                    </a:p>
                  </a:txBody>
                  <a:tcPr marL="0" marR="0" marT="192501" marB="0"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670463044"/>
                  </a:ext>
                </a:extLst>
              </a:tr>
              <a:tr h="900475">
                <a:tc>
                  <a:txBody>
                    <a:bodyPr/>
                    <a:lstStyle/>
                    <a:p>
                      <a:pPr marL="0" algn="ctr" rtl="0" eaLnBrk="1" latinLnBrk="0" hangingPunct="1">
                        <a:spcBef>
                          <a:spcPts val="0"/>
                        </a:spcBef>
                        <a:spcAft>
                          <a:spcPts val="0"/>
                        </a:spcAft>
                      </a:pPr>
                      <a:r>
                        <a:rPr lang="en-US" sz="2000" kern="1200" cap="none" spc="0">
                          <a:solidFill>
                            <a:schemeClr val="tx1"/>
                          </a:solidFill>
                          <a:effectLst/>
                          <a:latin typeface="Calibri"/>
                        </a:rPr>
                        <a:t>Science Revision</a:t>
                      </a:r>
                      <a:r>
                        <a:rPr lang="en-US" sz="2000" kern="1200" cap="none" spc="0" baseline="0">
                          <a:solidFill>
                            <a:schemeClr val="tx1"/>
                          </a:solidFill>
                          <a:effectLst/>
                          <a:latin typeface="Calibri"/>
                        </a:rPr>
                        <a:t> Café</a:t>
                      </a:r>
                      <a:endParaRPr lang="en-US" sz="2000" cap="none" spc="0">
                        <a:solidFill>
                          <a:schemeClr val="tx1"/>
                        </a:solidFill>
                        <a:effectLst/>
                        <a:latin typeface="Calibri"/>
                      </a:endParaRPr>
                    </a:p>
                    <a:p>
                      <a:pPr marL="0" algn="ctr" rtl="0" eaLnBrk="1" latinLnBrk="0" hangingPunct="1">
                        <a:spcBef>
                          <a:spcPts val="0"/>
                        </a:spcBef>
                        <a:spcAft>
                          <a:spcPts val="0"/>
                        </a:spcAft>
                      </a:pPr>
                      <a:r>
                        <a:rPr lang="en-US" sz="2000" kern="1200" cap="none" spc="0" baseline="0">
                          <a:solidFill>
                            <a:schemeClr val="tx1"/>
                          </a:solidFill>
                          <a:effectLst/>
                          <a:latin typeface="Calibri"/>
                        </a:rPr>
                        <a:t>Wednesday</a:t>
                      </a:r>
                      <a:endParaRPr lang="en-US" sz="2000" cap="none" spc="0">
                        <a:solidFill>
                          <a:schemeClr val="tx1"/>
                        </a:solidFill>
                        <a:effectLst/>
                        <a:latin typeface="Calibri"/>
                      </a:endParaRPr>
                    </a:p>
                    <a:p>
                      <a:pPr marL="0" algn="ctr" rtl="0" eaLnBrk="1" latinLnBrk="0" hangingPunct="1">
                        <a:spcBef>
                          <a:spcPts val="0"/>
                        </a:spcBef>
                        <a:spcAft>
                          <a:spcPts val="0"/>
                        </a:spcAft>
                      </a:pPr>
                      <a:r>
                        <a:rPr lang="en-US" sz="2000" kern="1200" cap="none" spc="0" baseline="0">
                          <a:solidFill>
                            <a:schemeClr val="tx1"/>
                          </a:solidFill>
                          <a:effectLst/>
                          <a:latin typeface="Calibri"/>
                        </a:rPr>
                        <a:t>3.30 – 4.30pm</a:t>
                      </a:r>
                      <a:endParaRPr lang="en-US" sz="2000" cap="none" spc="0">
                        <a:solidFill>
                          <a:schemeClr val="tx1"/>
                        </a:solidFill>
                        <a:effectLst/>
                        <a:latin typeface="Calibri"/>
                      </a:endParaRPr>
                    </a:p>
                  </a:txBody>
                  <a:tcPr marL="0" marR="0" marT="192501" marB="0" anchor="ctr">
                    <a:lnL w="12700" cmpd="sng">
                      <a:noFill/>
                      <a:prstDash val="solid"/>
                    </a:lnL>
                    <a:lnR w="12700" cmpd="sng">
                      <a:noFill/>
                      <a:prstDash val="solid"/>
                    </a:lnR>
                    <a:lnT w="38100" cmpd="sng">
                      <a:noFill/>
                    </a:lnT>
                    <a:lnB w="12700" cap="flat" cmpd="sng" algn="ctr">
                      <a:noFill/>
                      <a:prstDash val="solid"/>
                    </a:lnB>
                    <a:noFill/>
                  </a:tcPr>
                </a:tc>
                <a:tc>
                  <a:txBody>
                    <a:bodyPr/>
                    <a:lstStyle/>
                    <a:p>
                      <a:pPr marL="0" algn="ctr" rtl="0" eaLnBrk="1" latinLnBrk="0" hangingPunct="1">
                        <a:spcBef>
                          <a:spcPts val="0"/>
                        </a:spcBef>
                        <a:spcAft>
                          <a:spcPts val="0"/>
                        </a:spcAft>
                      </a:pPr>
                      <a:r>
                        <a:rPr lang="en-US" sz="2000" kern="1200" cap="none" spc="0">
                          <a:solidFill>
                            <a:schemeClr val="tx1"/>
                          </a:solidFill>
                          <a:effectLst/>
                          <a:latin typeface="Calibri"/>
                        </a:rPr>
                        <a:t>Drop-in Science support session that runs throughout the year</a:t>
                      </a:r>
                      <a:endParaRPr lang="en-US" sz="2000" cap="none" spc="0">
                        <a:solidFill>
                          <a:schemeClr val="tx1"/>
                        </a:solidFill>
                        <a:effectLst/>
                        <a:latin typeface="Calibri"/>
                      </a:endParaRPr>
                    </a:p>
                  </a:txBody>
                  <a:tcPr marL="0" marR="0" marT="192501" marB="0" anchor="ctr">
                    <a:lnL w="12700" cmpd="sng">
                      <a:noFill/>
                      <a:prstDash val="solid"/>
                    </a:lnL>
                    <a:lnR w="12700" cmpd="sng">
                      <a:noFill/>
                      <a:prstDash val="solid"/>
                    </a:lnR>
                    <a:lnT w="38100" cmpd="sng">
                      <a:noFill/>
                    </a:lnT>
                    <a:lnB w="12700" cap="flat" cmpd="sng" algn="ctr">
                      <a:noFill/>
                      <a:prstDash val="solid"/>
                    </a:lnB>
                    <a:noFill/>
                  </a:tcPr>
                </a:tc>
                <a:tc>
                  <a:txBody>
                    <a:bodyPr/>
                    <a:lstStyle/>
                    <a:p>
                      <a:pPr marL="0" algn="ctr" rtl="0" eaLnBrk="1" latinLnBrk="0" hangingPunct="1">
                        <a:spcBef>
                          <a:spcPts val="0"/>
                        </a:spcBef>
                        <a:spcAft>
                          <a:spcPts val="0"/>
                        </a:spcAft>
                      </a:pPr>
                      <a:r>
                        <a:rPr lang="en-US" sz="2000" kern="1200" cap="none" spc="0">
                          <a:solidFill>
                            <a:schemeClr val="tx1"/>
                          </a:solidFill>
                          <a:effectLst/>
                          <a:latin typeface="Calibri"/>
                        </a:rPr>
                        <a:t>Pen and Paper</a:t>
                      </a:r>
                      <a:endParaRPr lang="en-US" sz="2000" cap="none" spc="0">
                        <a:solidFill>
                          <a:schemeClr val="tx1"/>
                        </a:solidFill>
                        <a:effectLst/>
                        <a:latin typeface="Calibri"/>
                      </a:endParaRPr>
                    </a:p>
                    <a:p>
                      <a:pPr marL="0" algn="ctr" rtl="0" eaLnBrk="1" latinLnBrk="0" hangingPunct="1">
                        <a:spcBef>
                          <a:spcPts val="0"/>
                        </a:spcBef>
                        <a:spcAft>
                          <a:spcPts val="0"/>
                        </a:spcAft>
                      </a:pPr>
                      <a:r>
                        <a:rPr lang="en-US" sz="2000" kern="1200" cap="none" spc="0">
                          <a:solidFill>
                            <a:schemeClr val="tx1"/>
                          </a:solidFill>
                          <a:effectLst/>
                          <a:latin typeface="Calibri"/>
                        </a:rPr>
                        <a:t>Revision Guide</a:t>
                      </a:r>
                      <a:endParaRPr lang="en-US" sz="2000" cap="none" spc="0">
                        <a:solidFill>
                          <a:schemeClr val="tx1"/>
                        </a:solidFill>
                        <a:effectLst/>
                        <a:latin typeface="Calibri"/>
                      </a:endParaRPr>
                    </a:p>
                    <a:p>
                      <a:pPr marL="0" algn="ctr" rtl="0" eaLnBrk="1" latinLnBrk="0" hangingPunct="1">
                        <a:spcBef>
                          <a:spcPts val="0"/>
                        </a:spcBef>
                        <a:spcAft>
                          <a:spcPts val="0"/>
                        </a:spcAft>
                      </a:pPr>
                      <a:r>
                        <a:rPr lang="en-US" sz="2000" kern="1200" cap="none" spc="0">
                          <a:solidFill>
                            <a:schemeClr val="tx1"/>
                          </a:solidFill>
                          <a:effectLst/>
                          <a:latin typeface="Calibri"/>
                        </a:rPr>
                        <a:t>Questions</a:t>
                      </a:r>
                    </a:p>
                  </a:txBody>
                  <a:tcPr marL="0" marR="0" marT="192501" marB="0" anchor="ctr">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3103045708"/>
                  </a:ext>
                </a:extLst>
              </a:tr>
              <a:tr h="1162579">
                <a:tc>
                  <a:txBody>
                    <a:bodyPr/>
                    <a:lstStyle/>
                    <a:p>
                      <a:pPr marL="0" algn="ctr" rtl="0" eaLnBrk="1" latinLnBrk="0" hangingPunct="1">
                        <a:spcBef>
                          <a:spcPts val="0"/>
                        </a:spcBef>
                        <a:spcAft>
                          <a:spcPts val="0"/>
                        </a:spcAft>
                      </a:pPr>
                      <a:r>
                        <a:rPr lang="en-US" sz="2000" kern="1200" cap="none" spc="0">
                          <a:solidFill>
                            <a:schemeClr val="tx1"/>
                          </a:solidFill>
                          <a:effectLst/>
                          <a:latin typeface="Calibri"/>
                        </a:rPr>
                        <a:t>Focused Science Intervention</a:t>
                      </a:r>
                    </a:p>
                    <a:p>
                      <a:pPr marL="0" algn="ctr" rtl="0" eaLnBrk="1" latinLnBrk="0" hangingPunct="1">
                        <a:spcBef>
                          <a:spcPts val="0"/>
                        </a:spcBef>
                        <a:spcAft>
                          <a:spcPts val="0"/>
                        </a:spcAft>
                      </a:pPr>
                      <a:r>
                        <a:rPr lang="en-US" sz="2000" kern="1200" cap="none" spc="0">
                          <a:solidFill>
                            <a:schemeClr val="tx1"/>
                          </a:solidFill>
                          <a:effectLst/>
                          <a:latin typeface="Calibri"/>
                        </a:rPr>
                        <a:t>Terms</a:t>
                      </a:r>
                      <a:r>
                        <a:rPr lang="en-US" sz="2000" kern="1200" cap="none" spc="0" baseline="0">
                          <a:solidFill>
                            <a:schemeClr val="tx1"/>
                          </a:solidFill>
                          <a:effectLst/>
                          <a:latin typeface="Calibri"/>
                        </a:rPr>
                        <a:t> 1 to 5</a:t>
                      </a:r>
                    </a:p>
                    <a:p>
                      <a:pPr marL="0" algn="ctr" rtl="0" eaLnBrk="1" latinLnBrk="0" hangingPunct="1">
                        <a:spcBef>
                          <a:spcPts val="0"/>
                        </a:spcBef>
                        <a:spcAft>
                          <a:spcPts val="0"/>
                        </a:spcAft>
                      </a:pPr>
                      <a:r>
                        <a:rPr lang="en-US" sz="2000" kern="1200" cap="none" spc="0" baseline="0">
                          <a:solidFill>
                            <a:schemeClr val="tx1"/>
                          </a:solidFill>
                          <a:effectLst/>
                          <a:latin typeface="Calibri"/>
                        </a:rPr>
                        <a:t>12.20 – 12.50pm</a:t>
                      </a:r>
                      <a:endParaRPr lang="en-US" sz="2000" cap="none" spc="0">
                        <a:solidFill>
                          <a:schemeClr val="tx1"/>
                        </a:solidFill>
                        <a:effectLst/>
                        <a:latin typeface="Calibri"/>
                      </a:endParaRPr>
                    </a:p>
                  </a:txBody>
                  <a:tcPr marL="0" marR="0" marT="192501"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85000"/>
                      </a:schemeClr>
                    </a:solidFill>
                  </a:tcPr>
                </a:tc>
                <a:tc>
                  <a:txBody>
                    <a:bodyPr/>
                    <a:lstStyle/>
                    <a:p>
                      <a:pPr marL="0" algn="ctr" rtl="0" eaLnBrk="1" latinLnBrk="0" hangingPunct="1">
                        <a:spcBef>
                          <a:spcPts val="0"/>
                        </a:spcBef>
                        <a:spcAft>
                          <a:spcPts val="0"/>
                        </a:spcAft>
                      </a:pPr>
                      <a:r>
                        <a:rPr lang="en-US" sz="2000" kern="1200" cap="none" spc="0">
                          <a:solidFill>
                            <a:schemeClr val="tx1"/>
                          </a:solidFill>
                          <a:effectLst/>
                          <a:latin typeface="Calibri"/>
                        </a:rPr>
                        <a:t>Structured</a:t>
                      </a:r>
                      <a:r>
                        <a:rPr lang="en-US" sz="2000" kern="1200" cap="none" spc="0" baseline="0">
                          <a:solidFill>
                            <a:schemeClr val="tx1"/>
                          </a:solidFill>
                          <a:effectLst/>
                          <a:latin typeface="Calibri"/>
                        </a:rPr>
                        <a:t> questions/walking talking mock style revision sessions that cover key areas of the specification</a:t>
                      </a:r>
                      <a:endParaRPr lang="en-US" sz="2000" cap="none" spc="0">
                        <a:solidFill>
                          <a:schemeClr val="tx1"/>
                        </a:solidFill>
                        <a:effectLst/>
                        <a:latin typeface="Calibri"/>
                      </a:endParaRPr>
                    </a:p>
                  </a:txBody>
                  <a:tcPr marL="0" marR="0" marT="192501"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85000"/>
                      </a:schemeClr>
                    </a:solidFill>
                  </a:tcPr>
                </a:tc>
                <a:tc>
                  <a:txBody>
                    <a:bodyPr/>
                    <a:lstStyle/>
                    <a:p>
                      <a:pPr marL="0" algn="ctr" rtl="0" eaLnBrk="1" latinLnBrk="0" hangingPunct="1">
                        <a:spcBef>
                          <a:spcPts val="0"/>
                        </a:spcBef>
                        <a:spcAft>
                          <a:spcPts val="0"/>
                        </a:spcAft>
                      </a:pPr>
                      <a:r>
                        <a:rPr lang="en-US" sz="2000" kern="1200" cap="none" spc="0">
                          <a:solidFill>
                            <a:schemeClr val="tx1"/>
                          </a:solidFill>
                          <a:effectLst/>
                          <a:latin typeface="Calibri"/>
                        </a:rPr>
                        <a:t>Pen and Paper</a:t>
                      </a:r>
                      <a:endParaRPr lang="en-US" sz="2000" cap="none" spc="0">
                        <a:solidFill>
                          <a:schemeClr val="tx1"/>
                        </a:solidFill>
                        <a:effectLst/>
                        <a:latin typeface="Calibri"/>
                      </a:endParaRPr>
                    </a:p>
                    <a:p>
                      <a:pPr marL="0" algn="ctr" rtl="0" eaLnBrk="1" latinLnBrk="0" hangingPunct="1">
                        <a:spcBef>
                          <a:spcPts val="0"/>
                        </a:spcBef>
                        <a:spcAft>
                          <a:spcPts val="0"/>
                        </a:spcAft>
                      </a:pPr>
                      <a:r>
                        <a:rPr lang="en-US" sz="2000" kern="1200" cap="none" spc="0">
                          <a:solidFill>
                            <a:schemeClr val="tx1"/>
                          </a:solidFill>
                          <a:effectLst/>
                          <a:latin typeface="Calibri"/>
                        </a:rPr>
                        <a:t>Revision Guide</a:t>
                      </a:r>
                      <a:endParaRPr lang="en-US" sz="2000" cap="none" spc="0">
                        <a:solidFill>
                          <a:schemeClr val="tx1"/>
                        </a:solidFill>
                        <a:effectLst/>
                        <a:latin typeface="Calibri"/>
                      </a:endParaRPr>
                    </a:p>
                    <a:p>
                      <a:pPr marL="0" algn="ctr" rtl="0" eaLnBrk="1" latinLnBrk="0" hangingPunct="1">
                        <a:spcBef>
                          <a:spcPts val="0"/>
                        </a:spcBef>
                        <a:spcAft>
                          <a:spcPts val="0"/>
                        </a:spcAft>
                      </a:pPr>
                      <a:r>
                        <a:rPr lang="en-US" sz="2000" kern="1200" cap="none" spc="0">
                          <a:solidFill>
                            <a:schemeClr val="tx1"/>
                          </a:solidFill>
                          <a:effectLst/>
                          <a:latin typeface="Calibri"/>
                        </a:rPr>
                        <a:t>Questions</a:t>
                      </a:r>
                      <a:endParaRPr lang="en-US" sz="2000" cap="none" spc="0">
                        <a:solidFill>
                          <a:schemeClr val="tx1"/>
                        </a:solidFill>
                        <a:effectLst/>
                        <a:latin typeface="Calibri"/>
                      </a:endParaRPr>
                    </a:p>
                  </a:txBody>
                  <a:tcPr marL="0" marR="0" marT="192501" marB="0" anchor="ctr">
                    <a:lnL w="12700" cmpd="sng">
                      <a:noFill/>
                      <a:prstDash val="solid"/>
                    </a:lnL>
                    <a:lnR w="12700" cmpd="sng">
                      <a:noFill/>
                      <a:prstDash val="solid"/>
                    </a:lnR>
                    <a:lnT w="12700"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047937503"/>
                  </a:ext>
                </a:extLst>
              </a:tr>
            </a:tbl>
          </a:graphicData>
        </a:graphic>
      </p:graphicFrame>
      <p:pic>
        <p:nvPicPr>
          <p:cNvPr id="7" name="Picture 6">
            <a:extLst>
              <a:ext uri="{FF2B5EF4-FFF2-40B4-BE49-F238E27FC236}">
                <a16:creationId xmlns:a16="http://schemas.microsoft.com/office/drawing/2014/main" id="{23C46344-F027-4119-AFE5-C3C235ADEB09}"/>
              </a:ext>
            </a:extLst>
          </p:cNvPr>
          <p:cNvPicPr>
            <a:picLocks noChangeAspect="1"/>
          </p:cNvPicPr>
          <p:nvPr/>
        </p:nvPicPr>
        <p:blipFill>
          <a:blip r:embed="rId2"/>
          <a:stretch>
            <a:fillRect/>
          </a:stretch>
        </p:blipFill>
        <p:spPr>
          <a:xfrm>
            <a:off x="8173664" y="37885"/>
            <a:ext cx="3905250" cy="1219200"/>
          </a:xfrm>
          <a:prstGeom prst="rect">
            <a:avLst/>
          </a:prstGeom>
        </p:spPr>
      </p:pic>
      <p:pic>
        <p:nvPicPr>
          <p:cNvPr id="8" name="Picture 7">
            <a:extLst>
              <a:ext uri="{FF2B5EF4-FFF2-40B4-BE49-F238E27FC236}">
                <a16:creationId xmlns:a16="http://schemas.microsoft.com/office/drawing/2014/main" id="{2626E5D8-DB7D-4CB1-8B30-B71612617B8B}"/>
              </a:ext>
            </a:extLst>
          </p:cNvPr>
          <p:cNvPicPr>
            <a:picLocks noChangeAspect="1"/>
          </p:cNvPicPr>
          <p:nvPr/>
        </p:nvPicPr>
        <p:blipFill>
          <a:blip r:embed="rId3"/>
          <a:stretch>
            <a:fillRect/>
          </a:stretch>
        </p:blipFill>
        <p:spPr>
          <a:xfrm>
            <a:off x="10276025" y="1327476"/>
            <a:ext cx="1865661" cy="1885509"/>
          </a:xfrm>
          <a:prstGeom prst="rect">
            <a:avLst/>
          </a:prstGeom>
        </p:spPr>
      </p:pic>
    </p:spTree>
    <p:extLst>
      <p:ext uri="{BB962C8B-B14F-4D97-AF65-F5344CB8AC3E}">
        <p14:creationId xmlns:p14="http://schemas.microsoft.com/office/powerpoint/2010/main" val="360623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261" y="256069"/>
            <a:ext cx="8615362" cy="758776"/>
          </a:xfrm>
          <a:prstGeom prst="rect">
            <a:avLst/>
          </a:prstGeom>
          <a:solidFill>
            <a:srgbClr val="7030A0"/>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50">
                <a:solidFill>
                  <a:schemeClr val="bg1"/>
                </a:solidFill>
                <a:latin typeface="Candara" panose="020E0502030303020204" pitchFamily="34" charset="0"/>
              </a:rPr>
              <a:t>Why do we </a:t>
            </a:r>
            <a:r>
              <a:rPr lang="en-US" sz="4050" b="1" u="sng">
                <a:solidFill>
                  <a:schemeClr val="bg1"/>
                </a:solidFill>
                <a:latin typeface="Candara" panose="020E0502030303020204" pitchFamily="34" charset="0"/>
              </a:rPr>
              <a:t>all</a:t>
            </a:r>
            <a:r>
              <a:rPr lang="en-US" sz="4050">
                <a:solidFill>
                  <a:schemeClr val="bg1"/>
                </a:solidFill>
                <a:latin typeface="Candara" panose="020E0502030303020204" pitchFamily="34" charset="0"/>
              </a:rPr>
              <a:t> have to study GCSE RS?</a:t>
            </a:r>
            <a:endParaRPr lang="en-GB" sz="4050">
              <a:solidFill>
                <a:schemeClr val="bg1"/>
              </a:solidFill>
              <a:latin typeface="Candara" panose="020E0502030303020204" pitchFamily="34" charset="0"/>
            </a:endParaRPr>
          </a:p>
        </p:txBody>
      </p:sp>
      <p:pic>
        <p:nvPicPr>
          <p:cNvPr id="2050" name="Picture 2" descr="The Avenue"/>
          <p:cNvPicPr>
            <a:picLocks noChangeAspect="1" noChangeArrowheads="1"/>
          </p:cNvPicPr>
          <p:nvPr/>
        </p:nvPicPr>
        <p:blipFill rotWithShape="1">
          <a:blip r:embed="rId2">
            <a:extLst>
              <a:ext uri="{28A0092B-C50C-407E-A947-70E740481C1C}">
                <a14:useLocalDpi xmlns:a14="http://schemas.microsoft.com/office/drawing/2010/main" val="0"/>
              </a:ext>
            </a:extLst>
          </a:blip>
          <a:srcRect l="4862" t="5298" r="3209"/>
          <a:stretch/>
        </p:blipFill>
        <p:spPr bwMode="auto">
          <a:xfrm>
            <a:off x="426670" y="1579870"/>
            <a:ext cx="5023485" cy="41389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45990" y="1382646"/>
            <a:ext cx="4350031" cy="4924425"/>
          </a:xfrm>
          <a:prstGeom prst="rect">
            <a:avLst/>
          </a:prstGeom>
          <a:solidFill>
            <a:srgbClr val="CCCCFF"/>
          </a:solidFill>
          <a:ln w="76200">
            <a:solidFill>
              <a:srgbClr val="7030A0"/>
            </a:solidFill>
          </a:ln>
        </p:spPr>
        <p:txBody>
          <a:bodyPr wrap="square" rtlCol="0">
            <a:spAutoFit/>
          </a:bodyPr>
          <a:lstStyle/>
          <a:p>
            <a:pPr marL="214313" indent="-214313">
              <a:buFont typeface="Arial" panose="020B0604020202020204" pitchFamily="34" charset="0"/>
              <a:buChar char="•"/>
            </a:pPr>
            <a:r>
              <a:rPr lang="en-US" sz="1600">
                <a:latin typeface="Trebuchet MS" panose="020B0603020202020204" pitchFamily="34" charset="0"/>
              </a:rPr>
              <a:t>As a Church of England school we believe an excellent RS education is invaluable to becoming a tolerant and compassionate society</a:t>
            </a:r>
          </a:p>
          <a:p>
            <a:pPr marL="214313" indent="-214313">
              <a:buFont typeface="Arial" panose="020B0604020202020204" pitchFamily="34" charset="0"/>
              <a:buChar char="•"/>
            </a:pPr>
            <a:endParaRPr lang="en-GB" sz="1600">
              <a:latin typeface="Trebuchet MS" panose="020B0603020202020204" pitchFamily="34" charset="0"/>
            </a:endParaRPr>
          </a:p>
          <a:p>
            <a:pPr marL="214313" indent="-214313">
              <a:buFont typeface="Arial" panose="020B0604020202020204" pitchFamily="34" charset="0"/>
              <a:buChar char="•"/>
            </a:pPr>
            <a:r>
              <a:rPr lang="en-US" sz="1600">
                <a:latin typeface="Trebuchet MS" panose="020B0603020202020204" pitchFamily="34" charset="0"/>
              </a:rPr>
              <a:t>Throughout our lives, we are going to meet lots of different and diverse people</a:t>
            </a:r>
          </a:p>
          <a:p>
            <a:pPr marL="214313" indent="-214313">
              <a:buFont typeface="Arial" panose="020B0604020202020204" pitchFamily="34" charset="0"/>
              <a:buChar char="•"/>
            </a:pPr>
            <a:endParaRPr lang="en-US" sz="1400">
              <a:latin typeface="Trebuchet MS" panose="020B0603020202020204" pitchFamily="34" charset="0"/>
            </a:endParaRPr>
          </a:p>
          <a:p>
            <a:pPr marL="214313" indent="-214313">
              <a:buFont typeface="Arial" panose="020B0604020202020204" pitchFamily="34" charset="0"/>
              <a:buChar char="•"/>
            </a:pPr>
            <a:r>
              <a:rPr lang="en-US" sz="1600">
                <a:latin typeface="Trebuchet MS" panose="020B0603020202020204" pitchFamily="34" charset="0"/>
              </a:rPr>
              <a:t>By studying RE, we are learning more about the world around us and showing that we care about the society we live in</a:t>
            </a:r>
          </a:p>
          <a:p>
            <a:pPr marL="214313" indent="-214313">
              <a:buFont typeface="Arial" panose="020B0604020202020204" pitchFamily="34" charset="0"/>
              <a:buChar char="•"/>
            </a:pPr>
            <a:endParaRPr lang="en-US" sz="1400">
              <a:latin typeface="Trebuchet MS" panose="020B0603020202020204" pitchFamily="34" charset="0"/>
            </a:endParaRPr>
          </a:p>
          <a:p>
            <a:pPr marL="214313" indent="-214313">
              <a:buFont typeface="Arial" panose="020B0604020202020204" pitchFamily="34" charset="0"/>
              <a:buChar char="•"/>
            </a:pPr>
            <a:r>
              <a:rPr lang="en-US" sz="1600">
                <a:latin typeface="Trebuchet MS" panose="020B0603020202020204" pitchFamily="34" charset="0"/>
              </a:rPr>
              <a:t>Our 5 British values are what we as a society believe are important, and one of these is </a:t>
            </a:r>
            <a:r>
              <a:rPr lang="en-US" sz="1600" i="1">
                <a:latin typeface="Trebuchet MS" panose="020B0603020202020204" pitchFamily="34" charset="0"/>
              </a:rPr>
              <a:t>‘tolerance of different faiths and beliefs’</a:t>
            </a:r>
          </a:p>
          <a:p>
            <a:pPr marL="214313" indent="-214313">
              <a:buFont typeface="Arial" panose="020B0604020202020204" pitchFamily="34" charset="0"/>
              <a:buChar char="•"/>
            </a:pPr>
            <a:endParaRPr lang="en-US" sz="1400">
              <a:latin typeface="Trebuchet MS" panose="020B0603020202020204" pitchFamily="34" charset="0"/>
            </a:endParaRPr>
          </a:p>
          <a:p>
            <a:pPr marL="214313" indent="-214313">
              <a:buFont typeface="Arial" panose="020B0604020202020204" pitchFamily="34" charset="0"/>
              <a:buChar char="•"/>
            </a:pPr>
            <a:r>
              <a:rPr lang="en-US" sz="1600">
                <a:latin typeface="Trebuchet MS" panose="020B0603020202020204" pitchFamily="34" charset="0"/>
              </a:rPr>
              <a:t>By learning about other faiths and beliefs, we become a much more respectful and compassionate society</a:t>
            </a:r>
          </a:p>
        </p:txBody>
      </p:sp>
      <p:sp>
        <p:nvSpPr>
          <p:cNvPr id="2" name="Oval 1">
            <a:extLst>
              <a:ext uri="{FF2B5EF4-FFF2-40B4-BE49-F238E27FC236}">
                <a16:creationId xmlns:a16="http://schemas.microsoft.com/office/drawing/2014/main" id="{BA2E8041-5CC6-4245-9BD7-EBAB9C110F57}"/>
              </a:ext>
            </a:extLst>
          </p:cNvPr>
          <p:cNvSpPr/>
          <p:nvPr/>
        </p:nvSpPr>
        <p:spPr>
          <a:xfrm>
            <a:off x="3482290" y="2339631"/>
            <a:ext cx="1684866" cy="1109134"/>
          </a:xfrm>
          <a:prstGeom prst="ellipse">
            <a:avLst/>
          </a:pr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93201C44-2098-4AB3-81FE-E811A1F9536E}"/>
              </a:ext>
            </a:extLst>
          </p:cNvPr>
          <p:cNvSpPr/>
          <p:nvPr/>
        </p:nvSpPr>
        <p:spPr>
          <a:xfrm>
            <a:off x="3482290" y="4312364"/>
            <a:ext cx="1684866" cy="1109134"/>
          </a:xfrm>
          <a:prstGeom prst="ellipse">
            <a:avLst/>
          </a:pr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EEE37F48-73FA-4FE5-9A85-667301EEF903}"/>
              </a:ext>
            </a:extLst>
          </p:cNvPr>
          <p:cNvSpPr/>
          <p:nvPr/>
        </p:nvSpPr>
        <p:spPr>
          <a:xfrm>
            <a:off x="2095978" y="3325998"/>
            <a:ext cx="1684866" cy="1109134"/>
          </a:xfrm>
          <a:prstGeom prst="ellipse">
            <a:avLst/>
          </a:prstGeom>
          <a:noFill/>
          <a:ln w="571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5867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wipe(up)">
                                      <p:cBhvr>
                                        <p:cTn id="12" dur="500"/>
                                        <p:tgtEl>
                                          <p:spTgt spid="7">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up)">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up)">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up)">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wipe(up)">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wipe(up)">
                                      <p:cBhvr>
                                        <p:cTn id="3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7B94882-F977-AB7E-6EBE-2F30B30D181E}"/>
              </a:ext>
            </a:extLst>
          </p:cNvPr>
          <p:cNvSpPr txBox="1">
            <a:spLocks/>
          </p:cNvSpPr>
          <p:nvPr/>
        </p:nvSpPr>
        <p:spPr>
          <a:xfrm>
            <a:off x="146113" y="373053"/>
            <a:ext cx="8031372"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u="sng"/>
              <a:t>Core Subject Information:</a:t>
            </a:r>
            <a:r>
              <a:rPr lang="en-US" sz="2400" b="1"/>
              <a:t>  </a:t>
            </a:r>
            <a:r>
              <a:rPr lang="en-US" sz="3000" b="1">
                <a:solidFill>
                  <a:srgbClr val="92278F"/>
                </a:solidFill>
              </a:rPr>
              <a:t>Religious Studies </a:t>
            </a:r>
            <a:r>
              <a:rPr lang="en-US" sz="3000" b="1" u="sng">
                <a:solidFill>
                  <a:srgbClr val="92278F"/>
                </a:solidFill>
              </a:rPr>
              <a:t>A</a:t>
            </a:r>
          </a:p>
        </p:txBody>
      </p:sp>
      <p:pic>
        <p:nvPicPr>
          <p:cNvPr id="6" name="Picture 5" descr="AQA to pay out £1m for 'serious breaches' on exam re-marks">
            <a:extLst>
              <a:ext uri="{FF2B5EF4-FFF2-40B4-BE49-F238E27FC236}">
                <a16:creationId xmlns:a16="http://schemas.microsoft.com/office/drawing/2014/main" id="{1D9B344E-603C-0A79-79F7-C06802FB6693}"/>
              </a:ext>
            </a:extLst>
          </p:cNvPr>
          <p:cNvPicPr>
            <a:picLocks noChangeAspect="1"/>
          </p:cNvPicPr>
          <p:nvPr/>
        </p:nvPicPr>
        <p:blipFill>
          <a:blip r:embed="rId2"/>
          <a:stretch>
            <a:fillRect/>
          </a:stretch>
        </p:blipFill>
        <p:spPr>
          <a:xfrm>
            <a:off x="10087370" y="5055247"/>
            <a:ext cx="1730829" cy="908685"/>
          </a:xfrm>
          <a:prstGeom prst="rect">
            <a:avLst/>
          </a:prstGeom>
        </p:spPr>
      </p:pic>
      <p:sp>
        <p:nvSpPr>
          <p:cNvPr id="13" name="TextBox 12">
            <a:extLst>
              <a:ext uri="{FF2B5EF4-FFF2-40B4-BE49-F238E27FC236}">
                <a16:creationId xmlns:a16="http://schemas.microsoft.com/office/drawing/2014/main" id="{39F94905-F60D-0080-7067-635C5AA61139}"/>
              </a:ext>
            </a:extLst>
          </p:cNvPr>
          <p:cNvSpPr txBox="1"/>
          <p:nvPr/>
        </p:nvSpPr>
        <p:spPr>
          <a:xfrm>
            <a:off x="695656" y="3137648"/>
            <a:ext cx="5857646" cy="35163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b="1" u="sng"/>
              <a:t>Top tips for success in RS</a:t>
            </a:r>
            <a:r>
              <a:rPr lang="en-US" sz="1600"/>
              <a:t>:</a:t>
            </a:r>
          </a:p>
          <a:p>
            <a:pPr marL="214313" indent="-214313">
              <a:buFont typeface="Calibri"/>
              <a:buChar char="-"/>
            </a:pPr>
            <a:r>
              <a:rPr lang="en-US" sz="1600" b="1">
                <a:solidFill>
                  <a:srgbClr val="7030A0"/>
                </a:solidFill>
              </a:rPr>
              <a:t>Practice timings!</a:t>
            </a:r>
            <a:r>
              <a:rPr lang="en-US" sz="1600"/>
              <a:t>  </a:t>
            </a:r>
            <a:r>
              <a:rPr lang="en-US" sz="1600" i="1"/>
              <a:t>Work to approximately a mark per minute</a:t>
            </a:r>
          </a:p>
          <a:p>
            <a:pPr marL="214313" indent="-214313">
              <a:buFont typeface="Calibri"/>
              <a:buChar char="-"/>
            </a:pPr>
            <a:r>
              <a:rPr lang="en-US" sz="1600" b="1">
                <a:solidFill>
                  <a:srgbClr val="7030A0"/>
                </a:solidFill>
              </a:rPr>
              <a:t>Learn key quotes  </a:t>
            </a:r>
            <a:r>
              <a:rPr lang="en-US" sz="1600" i="1"/>
              <a:t>The strongest arguments have evidence to support them</a:t>
            </a:r>
          </a:p>
          <a:p>
            <a:pPr marL="214313" indent="-214313">
              <a:buFont typeface="Calibri"/>
              <a:buChar char="-"/>
            </a:pPr>
            <a:r>
              <a:rPr lang="en-US" sz="1600" b="1">
                <a:solidFill>
                  <a:srgbClr val="7030A0"/>
                </a:solidFill>
              </a:rPr>
              <a:t>Ensure you know divergent views within religions</a:t>
            </a:r>
            <a:r>
              <a:rPr lang="en-US" sz="1600" i="1"/>
              <a:t> e.g. Sunni and Shi'a; Catholic and Anglican</a:t>
            </a:r>
          </a:p>
          <a:p>
            <a:pPr marL="214313" indent="-214313">
              <a:buFont typeface="Calibri"/>
              <a:buChar char="-"/>
            </a:pPr>
            <a:r>
              <a:rPr lang="en-US" sz="1600" b="1">
                <a:solidFill>
                  <a:srgbClr val="7030A0"/>
                </a:solidFill>
              </a:rPr>
              <a:t>In an RS exam, you MUST refer to religion!</a:t>
            </a:r>
            <a:r>
              <a:rPr lang="en-US" sz="1600" b="1"/>
              <a:t>  </a:t>
            </a:r>
            <a:r>
              <a:rPr lang="en-US" sz="1600" i="1"/>
              <a:t>12-mark questions are capped at 6 marks if you do not reference religion</a:t>
            </a:r>
          </a:p>
          <a:p>
            <a:pPr marL="214313" indent="-214313">
              <a:buFont typeface="Calibri"/>
              <a:buChar char="-"/>
            </a:pPr>
            <a:r>
              <a:rPr lang="en-US" sz="1600" b="1">
                <a:solidFill>
                  <a:srgbClr val="7030A0"/>
                </a:solidFill>
              </a:rPr>
              <a:t>Attempt all the questions, even if you are unsure</a:t>
            </a:r>
            <a:endParaRPr lang="en-US" sz="1600" b="1" i="1">
              <a:solidFill>
                <a:srgbClr val="7030A0"/>
              </a:solidFill>
            </a:endParaRPr>
          </a:p>
          <a:p>
            <a:pPr marL="214313" indent="-214313">
              <a:buFont typeface="Calibri"/>
              <a:buChar char="-"/>
            </a:pPr>
            <a:r>
              <a:rPr lang="en-US" sz="1600" b="1">
                <a:solidFill>
                  <a:srgbClr val="7030A0"/>
                </a:solidFill>
              </a:rPr>
              <a:t>Revise the topics you find the most difficult</a:t>
            </a:r>
          </a:p>
          <a:p>
            <a:pPr marL="214313" indent="-214313">
              <a:buFont typeface="Calibri"/>
              <a:buChar char="-"/>
            </a:pPr>
            <a:r>
              <a:rPr lang="en-US" sz="1600" b="1">
                <a:solidFill>
                  <a:srgbClr val="7030A0"/>
                </a:solidFill>
              </a:rPr>
              <a:t>Do not leave revision to the last minute!  Use your teachers knowledge to help you throughout the year</a:t>
            </a:r>
            <a:endParaRPr lang="en-US" sz="1600">
              <a:solidFill>
                <a:srgbClr val="7030A0"/>
              </a:solidFill>
            </a:endParaRPr>
          </a:p>
        </p:txBody>
      </p:sp>
      <p:sp>
        <p:nvSpPr>
          <p:cNvPr id="14" name="TextBox 13">
            <a:extLst>
              <a:ext uri="{FF2B5EF4-FFF2-40B4-BE49-F238E27FC236}">
                <a16:creationId xmlns:a16="http://schemas.microsoft.com/office/drawing/2014/main" id="{F05AC494-F8A0-B8F4-2F53-CEE8DA2E5279}"/>
              </a:ext>
            </a:extLst>
          </p:cNvPr>
          <p:cNvSpPr txBox="1"/>
          <p:nvPr/>
        </p:nvSpPr>
        <p:spPr>
          <a:xfrm>
            <a:off x="6491209" y="3327423"/>
            <a:ext cx="2955471" cy="1938992"/>
          </a:xfrm>
          <a:prstGeom prst="rect">
            <a:avLst/>
          </a:prstGeom>
          <a:solidFill>
            <a:schemeClr val="accent1">
              <a:lumMod val="20000"/>
              <a:lumOff val="80000"/>
            </a:schemeClr>
          </a:solidFill>
          <a:ln w="57150">
            <a:solidFill>
              <a:srgbClr val="7030A0"/>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t>OUP have recently produced a new revision guide for the GCSE RS course.</a:t>
            </a:r>
          </a:p>
          <a:p>
            <a:pPr algn="ctr"/>
            <a:endParaRPr lang="en-US" sz="1350"/>
          </a:p>
          <a:p>
            <a:pPr algn="ctr"/>
            <a:r>
              <a:rPr lang="en-US" sz="1350"/>
              <a:t>If you would like to order one, please do so via your </a:t>
            </a:r>
            <a:r>
              <a:rPr lang="en-US" sz="1350" err="1"/>
              <a:t>ParentPay</a:t>
            </a:r>
            <a:r>
              <a:rPr lang="en-US" sz="1350"/>
              <a:t> account by </a:t>
            </a:r>
            <a:r>
              <a:rPr lang="en-US" sz="1350" b="1" u="sng"/>
              <a:t>November 30th</a:t>
            </a:r>
            <a:r>
              <a:rPr lang="en-US" sz="1350"/>
              <a:t> and we will order them in bulk, at a discounted price of £5.50</a:t>
            </a:r>
          </a:p>
        </p:txBody>
      </p:sp>
      <p:sp>
        <p:nvSpPr>
          <p:cNvPr id="15" name="TextBox 14">
            <a:extLst>
              <a:ext uri="{FF2B5EF4-FFF2-40B4-BE49-F238E27FC236}">
                <a16:creationId xmlns:a16="http://schemas.microsoft.com/office/drawing/2014/main" id="{846BECCD-4A2B-CE6B-A722-C52231CC4B84}"/>
              </a:ext>
            </a:extLst>
          </p:cNvPr>
          <p:cNvSpPr txBox="1"/>
          <p:nvPr/>
        </p:nvSpPr>
        <p:spPr>
          <a:xfrm>
            <a:off x="5533627" y="1260096"/>
            <a:ext cx="1351190" cy="1454244"/>
          </a:xfrm>
          <a:prstGeom prst="rect">
            <a:avLst/>
          </a:prstGeom>
          <a:solidFill>
            <a:schemeClr val="accent3">
              <a:lumMod val="20000"/>
              <a:lumOff val="80000"/>
            </a:schemeClr>
          </a:solidFill>
          <a:ln w="57150">
            <a:solidFill>
              <a:srgbClr val="F00EBB"/>
            </a:solidFill>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r>
              <a:rPr lang="en-US" sz="1500" b="1" u="sng"/>
              <a:t>GCSE RS revision</a:t>
            </a:r>
            <a:endParaRPr lang="en-US" sz="1500"/>
          </a:p>
          <a:p>
            <a:pPr algn="ctr"/>
            <a:r>
              <a:rPr lang="en-US" sz="1500"/>
              <a:t>From January 2026 on a Thursday at 3:30</a:t>
            </a:r>
          </a:p>
        </p:txBody>
      </p:sp>
      <p:pic>
        <p:nvPicPr>
          <p:cNvPr id="16" name="Picture 15" descr="A book cover of a religious studies a&#10;&#10;Description automatically generated">
            <a:extLst>
              <a:ext uri="{FF2B5EF4-FFF2-40B4-BE49-F238E27FC236}">
                <a16:creationId xmlns:a16="http://schemas.microsoft.com/office/drawing/2014/main" id="{FC3BA5EA-EED8-4890-F1D5-0490118790FF}"/>
              </a:ext>
            </a:extLst>
          </p:cNvPr>
          <p:cNvPicPr>
            <a:picLocks noChangeAspect="1"/>
          </p:cNvPicPr>
          <p:nvPr/>
        </p:nvPicPr>
        <p:blipFill>
          <a:blip r:embed="rId3"/>
          <a:stretch>
            <a:fillRect/>
          </a:stretch>
        </p:blipFill>
        <p:spPr>
          <a:xfrm>
            <a:off x="7316253" y="1132022"/>
            <a:ext cx="1419841" cy="2047845"/>
          </a:xfrm>
          <a:prstGeom prst="rect">
            <a:avLst/>
          </a:prstGeom>
        </p:spPr>
      </p:pic>
      <p:sp>
        <p:nvSpPr>
          <p:cNvPr id="2" name="TextBox 1">
            <a:extLst>
              <a:ext uri="{FF2B5EF4-FFF2-40B4-BE49-F238E27FC236}">
                <a16:creationId xmlns:a16="http://schemas.microsoft.com/office/drawing/2014/main" id="{3F7568DC-E7C5-4835-9E57-60610558734E}"/>
              </a:ext>
            </a:extLst>
          </p:cNvPr>
          <p:cNvSpPr txBox="1"/>
          <p:nvPr/>
        </p:nvSpPr>
        <p:spPr>
          <a:xfrm>
            <a:off x="357793" y="1002390"/>
            <a:ext cx="4457702" cy="1923604"/>
          </a:xfrm>
          <a:prstGeom prst="rect">
            <a:avLst/>
          </a:prstGeom>
          <a:solidFill>
            <a:srgbClr val="CC99FF"/>
          </a:solidFill>
          <a:ln w="57150">
            <a:solidFill>
              <a:srgbClr val="FF33CC"/>
            </a:solidFill>
          </a:ln>
        </p:spPr>
        <p:txBody>
          <a:bodyPr wrap="square" lIns="91440" tIns="45720" rIns="91440" bIns="45720" rtlCol="0" anchor="t">
            <a:spAutoFit/>
          </a:bodyPr>
          <a:lstStyle/>
          <a:p>
            <a:r>
              <a:rPr lang="en-GB" sz="1400" b="1">
                <a:latin typeface="Trebuchet MS"/>
              </a:rPr>
              <a:t>Paper 1 = study of two religions: </a:t>
            </a:r>
            <a:r>
              <a:rPr lang="en-GB" sz="1400" i="1">
                <a:latin typeface="Trebuchet MS"/>
              </a:rPr>
              <a:t>Christianity &amp; Islam </a:t>
            </a:r>
            <a:r>
              <a:rPr lang="en-GB" sz="1400" b="1" i="1">
                <a:latin typeface="Trebuchet MS"/>
              </a:rPr>
              <a:t>(1hr 45 mins exam )</a:t>
            </a:r>
          </a:p>
          <a:p>
            <a:endParaRPr lang="en-GB" sz="700" b="1" i="1">
              <a:latin typeface="Trebuchet MS" panose="020B0603020202020204" pitchFamily="34" charset="0"/>
            </a:endParaRPr>
          </a:p>
          <a:p>
            <a:r>
              <a:rPr lang="en-GB" sz="1400" b="1">
                <a:latin typeface="Trebuchet MS" panose="020B0603020202020204" pitchFamily="34" charset="0"/>
              </a:rPr>
              <a:t>Paper 2 = Study of 4 themes:</a:t>
            </a:r>
          </a:p>
          <a:p>
            <a:pPr marL="342900" indent="-342900">
              <a:buAutoNum type="arabicPeriod"/>
            </a:pPr>
            <a:r>
              <a:rPr lang="en-GB" sz="1400" i="1">
                <a:latin typeface="Trebuchet MS" panose="020B0603020202020204" pitchFamily="34" charset="0"/>
              </a:rPr>
              <a:t>Religion &amp; life</a:t>
            </a:r>
          </a:p>
          <a:p>
            <a:pPr marL="342900" indent="-342900">
              <a:buAutoNum type="arabicPeriod"/>
            </a:pPr>
            <a:r>
              <a:rPr lang="en-GB" sz="1400" i="1">
                <a:latin typeface="Trebuchet MS" panose="020B0603020202020204" pitchFamily="34" charset="0"/>
              </a:rPr>
              <a:t>Religion, peace &amp; conflict</a:t>
            </a:r>
          </a:p>
          <a:p>
            <a:pPr marL="342900" indent="-342900">
              <a:buAutoNum type="arabicPeriod"/>
            </a:pPr>
            <a:r>
              <a:rPr lang="en-GB" sz="1400" i="1">
                <a:latin typeface="Trebuchet MS" panose="020B0603020202020204" pitchFamily="34" charset="0"/>
              </a:rPr>
              <a:t>Religion, crime &amp; punishment</a:t>
            </a:r>
          </a:p>
          <a:p>
            <a:pPr marL="342900" indent="-342900">
              <a:buAutoNum type="arabicPeriod"/>
            </a:pPr>
            <a:r>
              <a:rPr lang="en-GB" sz="1400" i="1">
                <a:latin typeface="Trebuchet MS" panose="020B0603020202020204" pitchFamily="34" charset="0"/>
              </a:rPr>
              <a:t>Religion, human rights &amp; social justice</a:t>
            </a:r>
          </a:p>
          <a:p>
            <a:r>
              <a:rPr lang="en-GB" sz="1400" b="1" i="1">
                <a:latin typeface="Trebuchet MS"/>
              </a:rPr>
              <a:t>(1hr 45 mins exam )</a:t>
            </a:r>
          </a:p>
        </p:txBody>
      </p:sp>
      <p:pic>
        <p:nvPicPr>
          <p:cNvPr id="10" name="Picture 9">
            <a:extLst>
              <a:ext uri="{FF2B5EF4-FFF2-40B4-BE49-F238E27FC236}">
                <a16:creationId xmlns:a16="http://schemas.microsoft.com/office/drawing/2014/main" id="{75EB773A-6425-41F2-8030-589AC14C43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91707">
            <a:off x="8033680" y="224695"/>
            <a:ext cx="913222" cy="663608"/>
          </a:xfrm>
          <a:prstGeom prst="rect">
            <a:avLst/>
          </a:prstGeom>
        </p:spPr>
      </p:pic>
      <p:pic>
        <p:nvPicPr>
          <p:cNvPr id="11" name="Picture 4" descr="Christianity Symbol Golden Cross Icon Christian Stock Vector (Royalty Free)  65263999 | Shutterstock">
            <a:extLst>
              <a:ext uri="{FF2B5EF4-FFF2-40B4-BE49-F238E27FC236}">
                <a16:creationId xmlns:a16="http://schemas.microsoft.com/office/drawing/2014/main" id="{03B8E61C-CC74-454F-A43B-DCF3D8B7CEB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424" r="17479" b="7756"/>
          <a:stretch/>
        </p:blipFill>
        <p:spPr bwMode="auto">
          <a:xfrm>
            <a:off x="8895617" y="109439"/>
            <a:ext cx="653958" cy="10295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6C19B7E-3251-4C11-9341-12D05B2C7593}"/>
              </a:ext>
            </a:extLst>
          </p:cNvPr>
          <p:cNvSpPr txBox="1"/>
          <p:nvPr/>
        </p:nvSpPr>
        <p:spPr>
          <a:xfrm>
            <a:off x="6466351" y="5714544"/>
            <a:ext cx="3422268" cy="692497"/>
          </a:xfrm>
          <a:prstGeom prst="rect">
            <a:avLst/>
          </a:prstGeom>
          <a:solidFill>
            <a:schemeClr val="accent1">
              <a:lumMod val="20000"/>
              <a:lumOff val="80000"/>
            </a:schemeClr>
          </a:solidFill>
          <a:ln w="57150">
            <a:solidFill>
              <a:srgbClr val="7030A0"/>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t>For further information, please contact </a:t>
            </a:r>
            <a:r>
              <a:rPr lang="en-US" sz="1350" err="1"/>
              <a:t>Mrs</a:t>
            </a:r>
            <a:r>
              <a:rPr lang="en-US" sz="1350"/>
              <a:t> Sarah Gallagher at:</a:t>
            </a:r>
          </a:p>
          <a:p>
            <a:pPr algn="ctr"/>
            <a:r>
              <a:rPr lang="en-US" sz="1350" b="1"/>
              <a:t>Gallaghers@deanerycofeacademy.org.uk</a:t>
            </a:r>
          </a:p>
        </p:txBody>
      </p:sp>
    </p:spTree>
    <p:extLst>
      <p:ext uri="{BB962C8B-B14F-4D97-AF65-F5344CB8AC3E}">
        <p14:creationId xmlns:p14="http://schemas.microsoft.com/office/powerpoint/2010/main" val="2481983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9DEE2-5BD0-4587-A9E6-AA3B55C21D9A}"/>
              </a:ext>
            </a:extLst>
          </p:cNvPr>
          <p:cNvSpPr>
            <a:spLocks noGrp="1"/>
          </p:cNvSpPr>
          <p:nvPr>
            <p:ph type="title"/>
          </p:nvPr>
        </p:nvSpPr>
        <p:spPr>
          <a:xfrm>
            <a:off x="3209365" y="533134"/>
            <a:ext cx="5044577" cy="750889"/>
          </a:xfrm>
          <a:solidFill>
            <a:srgbClr val="CC99FF"/>
          </a:solidFill>
          <a:ln w="57150">
            <a:solidFill>
              <a:srgbClr val="FF33CC"/>
            </a:solidFill>
          </a:ln>
        </p:spPr>
        <p:txBody>
          <a:bodyPr>
            <a:normAutofit/>
          </a:bodyPr>
          <a:lstStyle/>
          <a:p>
            <a:pPr algn="ctr"/>
            <a:r>
              <a:rPr lang="en-GB" b="1"/>
              <a:t>Useful RE revision aids</a:t>
            </a:r>
          </a:p>
        </p:txBody>
      </p:sp>
      <p:sp>
        <p:nvSpPr>
          <p:cNvPr id="3" name="Content Placeholder 2">
            <a:extLst>
              <a:ext uri="{FF2B5EF4-FFF2-40B4-BE49-F238E27FC236}">
                <a16:creationId xmlns:a16="http://schemas.microsoft.com/office/drawing/2014/main" id="{60D2434B-D59A-4E3E-A5D3-2A803A7493FF}"/>
              </a:ext>
            </a:extLst>
          </p:cNvPr>
          <p:cNvSpPr>
            <a:spLocks noGrp="1"/>
          </p:cNvSpPr>
          <p:nvPr>
            <p:ph idx="1"/>
          </p:nvPr>
        </p:nvSpPr>
        <p:spPr>
          <a:xfrm>
            <a:off x="638259" y="1426103"/>
            <a:ext cx="8202084" cy="4475163"/>
          </a:xfrm>
        </p:spPr>
        <p:txBody>
          <a:bodyPr>
            <a:normAutofit/>
          </a:bodyPr>
          <a:lstStyle/>
          <a:p>
            <a:pPr marL="0" indent="0">
              <a:buNone/>
            </a:pPr>
            <a:r>
              <a:rPr lang="en-GB" b="1"/>
              <a:t>Seneca</a:t>
            </a:r>
            <a:r>
              <a:rPr lang="en-GB"/>
              <a:t> – </a:t>
            </a:r>
            <a:r>
              <a:rPr lang="en-GB" i="1"/>
              <a:t>A free revision app for students, where they can revise individual topics for specific exam boards. </a:t>
            </a:r>
          </a:p>
          <a:p>
            <a:pPr marL="0" indent="0">
              <a:buNone/>
            </a:pPr>
            <a:endParaRPr lang="en-GB"/>
          </a:p>
          <a:p>
            <a:pPr marL="0" indent="0">
              <a:buNone/>
            </a:pPr>
            <a:endParaRPr lang="en-GB"/>
          </a:p>
          <a:p>
            <a:pPr marL="0" indent="0">
              <a:buNone/>
            </a:pPr>
            <a:endParaRPr lang="en-GB"/>
          </a:p>
          <a:p>
            <a:pPr marL="0" indent="0">
              <a:buNone/>
            </a:pPr>
            <a:endParaRPr lang="en-GB"/>
          </a:p>
          <a:p>
            <a:pPr marL="0" indent="0">
              <a:buNone/>
            </a:pPr>
            <a:r>
              <a:rPr lang="en-GB" b="1"/>
              <a:t>BBC Bitesize</a:t>
            </a:r>
            <a:r>
              <a:rPr lang="en-GB"/>
              <a:t> - </a:t>
            </a:r>
            <a:r>
              <a:rPr lang="en-GB" i="1"/>
              <a:t>Free</a:t>
            </a:r>
            <a:endParaRPr lang="en-GB"/>
          </a:p>
          <a:p>
            <a:pPr marL="0" indent="0">
              <a:buNone/>
            </a:pPr>
            <a:endParaRPr lang="en-GB"/>
          </a:p>
          <a:p>
            <a:pPr marL="0" indent="0">
              <a:buNone/>
            </a:pPr>
            <a:endParaRPr lang="en-GB"/>
          </a:p>
          <a:p>
            <a:pPr marL="0" indent="0">
              <a:buNone/>
            </a:pPr>
            <a:endParaRPr lang="en-GB"/>
          </a:p>
          <a:p>
            <a:pPr marL="0" indent="0">
              <a:buNone/>
            </a:pPr>
            <a:r>
              <a:rPr lang="en-GB" b="1"/>
              <a:t>Revision world - </a:t>
            </a:r>
            <a:r>
              <a:rPr lang="en-GB" i="1"/>
              <a:t>Free</a:t>
            </a:r>
            <a:r>
              <a:rPr lang="en-GB"/>
              <a:t> </a:t>
            </a:r>
          </a:p>
        </p:txBody>
      </p:sp>
      <p:pic>
        <p:nvPicPr>
          <p:cNvPr id="1026" name="Picture 2" descr="Seneca | Online Revision &amp; Homework Platform | InnerDrive Reviews">
            <a:extLst>
              <a:ext uri="{FF2B5EF4-FFF2-40B4-BE49-F238E27FC236}">
                <a16:creationId xmlns:a16="http://schemas.microsoft.com/office/drawing/2014/main" id="{390B01C0-2ED9-445D-AE54-901A612373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178" b="38267"/>
          <a:stretch/>
        </p:blipFill>
        <p:spPr bwMode="auto">
          <a:xfrm>
            <a:off x="4548709" y="1851025"/>
            <a:ext cx="2365888" cy="6519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7F2CB3E-F0BF-4D07-8D5F-4847B8A96BDD}"/>
              </a:ext>
            </a:extLst>
          </p:cNvPr>
          <p:cNvPicPr>
            <a:picLocks noChangeAspect="1"/>
          </p:cNvPicPr>
          <p:nvPr/>
        </p:nvPicPr>
        <p:blipFill rotWithShape="1">
          <a:blip r:embed="rId3"/>
          <a:srcRect l="5556" t="8190" r="57315" b="45391"/>
          <a:stretch/>
        </p:blipFill>
        <p:spPr>
          <a:xfrm>
            <a:off x="3209365" y="2927881"/>
            <a:ext cx="5426801" cy="1908177"/>
          </a:xfrm>
          <a:prstGeom prst="rect">
            <a:avLst/>
          </a:prstGeom>
        </p:spPr>
      </p:pic>
      <p:pic>
        <p:nvPicPr>
          <p:cNvPr id="1028" name="Picture 4" descr="Revision World">
            <a:extLst>
              <a:ext uri="{FF2B5EF4-FFF2-40B4-BE49-F238E27FC236}">
                <a16:creationId xmlns:a16="http://schemas.microsoft.com/office/drawing/2014/main" id="{BCD8F939-2C03-4276-B796-B3BFD2B6F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45" y="5194836"/>
            <a:ext cx="3810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635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6161E-6C6A-FBBC-D7B2-DF9CC7F013D0}"/>
            </a:ext>
          </a:extLst>
        </p:cNvPr>
        <p:cNvGrpSpPr/>
        <p:nvPr/>
      </p:nvGrpSpPr>
      <p:grpSpPr>
        <a:xfrm>
          <a:off x="0" y="0"/>
          <a:ext cx="0" cy="0"/>
          <a:chOff x="0" y="0"/>
          <a:chExt cx="0" cy="0"/>
        </a:xfrm>
      </p:grpSpPr>
      <p:sp>
        <p:nvSpPr>
          <p:cNvPr id="10" name="TextBox 4">
            <a:extLst>
              <a:ext uri="{FF2B5EF4-FFF2-40B4-BE49-F238E27FC236}">
                <a16:creationId xmlns:a16="http://schemas.microsoft.com/office/drawing/2014/main" id="{77CDCD2B-9B19-563C-5686-BBECF51196B5}"/>
              </a:ext>
            </a:extLst>
          </p:cNvPr>
          <p:cNvSpPr txBox="1"/>
          <p:nvPr/>
        </p:nvSpPr>
        <p:spPr>
          <a:xfrm>
            <a:off x="583766" y="68485"/>
            <a:ext cx="8497584" cy="1932547"/>
          </a:xfrm>
          <a:prstGeom prst="rect">
            <a:avLst/>
          </a:prstGeom>
          <a:noFill/>
          <a:ln cap="flat">
            <a:noFill/>
          </a:ln>
        </p:spPr>
        <p:txBody>
          <a:bodyPr vert="horz" wrap="square" lIns="91440" tIns="45720" rIns="91440" bIns="45720" anchor="b" anchorCtr="1" compatLnSpc="1">
            <a:normAutofit/>
          </a:bodyPr>
          <a:lstStyle/>
          <a:p>
            <a:pPr marL="0" marR="0" lvl="0" indent="0" algn="ctr" defTabSz="9144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4400" b="0" i="0" u="none" strike="noStrike" kern="1200" cap="none" spc="0" baseline="0">
                <a:solidFill>
                  <a:srgbClr val="000000"/>
                </a:solidFill>
                <a:uFillTx/>
                <a:latin typeface="Tahoma" pitchFamily="34"/>
                <a:ea typeface="Tahoma" pitchFamily="34"/>
                <a:cs typeface="Tahoma" pitchFamily="34"/>
              </a:rPr>
              <a:t>What can I do to help my child at home?</a:t>
            </a:r>
          </a:p>
        </p:txBody>
      </p:sp>
      <p:pic>
        <p:nvPicPr>
          <p:cNvPr id="12" name="Picture 11" descr="A red sign with white text&#10;&#10;AI-generated content may be incorrect.">
            <a:extLst>
              <a:ext uri="{FF2B5EF4-FFF2-40B4-BE49-F238E27FC236}">
                <a16:creationId xmlns:a16="http://schemas.microsoft.com/office/drawing/2014/main" id="{799CB286-BFDD-54DB-7A28-DD2B076B2930}"/>
              </a:ext>
            </a:extLst>
          </p:cNvPr>
          <p:cNvPicPr>
            <a:picLocks noChangeAspect="1"/>
          </p:cNvPicPr>
          <p:nvPr/>
        </p:nvPicPr>
        <p:blipFill>
          <a:blip r:embed="rId2"/>
          <a:stretch>
            <a:fillRect/>
          </a:stretch>
        </p:blipFill>
        <p:spPr>
          <a:xfrm>
            <a:off x="363265" y="2537355"/>
            <a:ext cx="2500197" cy="2918324"/>
          </a:xfrm>
          <a:prstGeom prst="rect">
            <a:avLst/>
          </a:prstGeom>
        </p:spPr>
      </p:pic>
      <p:sp>
        <p:nvSpPr>
          <p:cNvPr id="14" name="TextBox 2">
            <a:extLst>
              <a:ext uri="{FF2B5EF4-FFF2-40B4-BE49-F238E27FC236}">
                <a16:creationId xmlns:a16="http://schemas.microsoft.com/office/drawing/2014/main" id="{C12A2A72-72D2-DCB7-D2F1-C22EADBB023D}"/>
              </a:ext>
            </a:extLst>
          </p:cNvPr>
          <p:cNvSpPr txBox="1"/>
          <p:nvPr/>
        </p:nvSpPr>
        <p:spPr>
          <a:xfrm>
            <a:off x="2912881" y="2244748"/>
            <a:ext cx="7474378" cy="4535905"/>
          </a:xfrm>
          <a:prstGeom prst="rect">
            <a:avLst/>
          </a:prstGeom>
          <a:noFill/>
          <a:ln cap="flat">
            <a:noFill/>
          </a:ln>
        </p:spPr>
        <p:txBody>
          <a:bodyPr vert="horz" wrap="square" lIns="91440" tIns="45720" rIns="91440" bIns="45720" anchor="t" anchorCtr="1" compatLnSpc="1">
            <a:noAutofit/>
          </a:bodyPr>
          <a:lstStyle/>
          <a:p>
            <a:pPr marL="285750" marR="0" lvl="0" indent="-285750" defTabSz="914400" rtl="0" fontAlgn="auto" hangingPunct="1">
              <a:lnSpc>
                <a:spcPct val="90000"/>
              </a:lnSpc>
              <a:spcBef>
                <a:spcPts val="0"/>
              </a:spcBef>
              <a:spcAft>
                <a:spcPts val="600"/>
              </a:spcAft>
              <a:buFont typeface="Wingdings"/>
              <a:buChar char="Ø"/>
              <a:tabLst/>
              <a:defRPr sz="1800" b="0" i="0" u="none" strike="noStrike" kern="0" cap="none" spc="0" baseline="0">
                <a:solidFill>
                  <a:srgbClr val="000000"/>
                </a:solidFill>
                <a:uFillTx/>
              </a:defRPr>
            </a:pPr>
            <a:r>
              <a:rPr lang="en-US" sz="2000" dirty="0">
                <a:solidFill>
                  <a:srgbClr val="000000"/>
                </a:solidFill>
                <a:latin typeface="Tahoma"/>
                <a:ea typeface="Tahoma"/>
                <a:cs typeface="Tahoma"/>
              </a:rPr>
              <a:t>If possible, provide a calm, quiet area that is free from distractions.</a:t>
            </a:r>
            <a:endParaRPr lang="en-US" sz="2000" dirty="0"/>
          </a:p>
          <a:p>
            <a:pPr marL="285750" indent="-285750" defTabSz="914400">
              <a:lnSpc>
                <a:spcPct val="90000"/>
              </a:lnSpc>
              <a:spcAft>
                <a:spcPts val="600"/>
              </a:spcAft>
              <a:buFont typeface="Wingdings"/>
              <a:buChar char="Ø"/>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Tahoma"/>
                <a:ea typeface="Tahoma"/>
                <a:cs typeface="Tahoma"/>
              </a:rPr>
              <a:t>Help them plan an allocated time to revise</a:t>
            </a:r>
            <a:r>
              <a:rPr lang="en-US" sz="2000" dirty="0">
                <a:solidFill>
                  <a:srgbClr val="000000"/>
                </a:solidFill>
                <a:latin typeface="Tahoma"/>
                <a:ea typeface="Tahoma"/>
                <a:cs typeface="Tahoma"/>
              </a:rPr>
              <a:t> – including breaks.</a:t>
            </a:r>
          </a:p>
          <a:p>
            <a:pPr marL="285750" marR="0" lvl="0" indent="-285750" defTabSz="914400" rtl="0" fontAlgn="auto" hangingPunct="1">
              <a:lnSpc>
                <a:spcPct val="90000"/>
              </a:lnSpc>
              <a:spcBef>
                <a:spcPts val="0"/>
              </a:spcBef>
              <a:spcAft>
                <a:spcPts val="600"/>
              </a:spcAft>
              <a:buFont typeface="Wingdings"/>
              <a:buChar char="Ø"/>
              <a:tabLst/>
              <a:defRPr sz="1800" b="0" i="0" u="none" strike="noStrike" kern="0" cap="none" spc="0" baseline="0">
                <a:solidFill>
                  <a:srgbClr val="000000"/>
                </a:solidFill>
                <a:uFillTx/>
              </a:defRPr>
            </a:pPr>
            <a:r>
              <a:rPr lang="en-US" sz="2000" dirty="0">
                <a:solidFill>
                  <a:srgbClr val="000000"/>
                </a:solidFill>
                <a:latin typeface="Tahoma"/>
                <a:ea typeface="Tahoma"/>
                <a:cs typeface="Tahoma"/>
              </a:rPr>
              <a:t>Praise them.</a:t>
            </a:r>
          </a:p>
          <a:p>
            <a:pPr marL="285750" marR="0" lvl="0" indent="-285750" defTabSz="914400" rtl="0" fontAlgn="auto" hangingPunct="1">
              <a:lnSpc>
                <a:spcPct val="90000"/>
              </a:lnSpc>
              <a:spcBef>
                <a:spcPts val="0"/>
              </a:spcBef>
              <a:spcAft>
                <a:spcPts val="600"/>
              </a:spcAft>
              <a:buFont typeface="Wingdings"/>
              <a:buChar char="Ø"/>
              <a:tabLst/>
              <a:defRPr sz="1800" b="0" i="0" u="none" strike="noStrike" kern="0" cap="none" spc="0" baseline="0">
                <a:solidFill>
                  <a:srgbClr val="000000"/>
                </a:solidFill>
                <a:uFillTx/>
              </a:defRPr>
            </a:pPr>
            <a:r>
              <a:rPr lang="en-US" sz="2000" dirty="0">
                <a:solidFill>
                  <a:srgbClr val="000000"/>
                </a:solidFill>
                <a:latin typeface="Tahoma"/>
                <a:ea typeface="Tahoma"/>
                <a:cs typeface="Tahoma"/>
              </a:rPr>
              <a:t>Encourage them.</a:t>
            </a:r>
          </a:p>
          <a:p>
            <a:pPr marL="285750" marR="0" lvl="0" indent="-285750" defTabSz="914400" rtl="0" fontAlgn="auto" hangingPunct="1">
              <a:lnSpc>
                <a:spcPct val="90000"/>
              </a:lnSpc>
              <a:spcBef>
                <a:spcPts val="0"/>
              </a:spcBef>
              <a:spcAft>
                <a:spcPts val="600"/>
              </a:spcAft>
              <a:buFont typeface="Wingdings"/>
              <a:buChar char="Ø"/>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Tahoma"/>
                <a:ea typeface="Tahoma"/>
                <a:cs typeface="Tahoma"/>
              </a:rPr>
              <a:t>Take an interest (not an over in</a:t>
            </a:r>
            <a:r>
              <a:rPr lang="en-US" sz="2000" dirty="0">
                <a:solidFill>
                  <a:srgbClr val="000000"/>
                </a:solidFill>
                <a:latin typeface="Tahoma"/>
                <a:ea typeface="Tahoma"/>
                <a:cs typeface="Tahoma"/>
              </a:rPr>
              <a:t>terest) in what they are doing.</a:t>
            </a:r>
          </a:p>
          <a:p>
            <a:pPr marL="285750" marR="0" lvl="0" indent="-285750" defTabSz="914400" rtl="0" fontAlgn="auto" hangingPunct="1">
              <a:lnSpc>
                <a:spcPct val="90000"/>
              </a:lnSpc>
              <a:spcBef>
                <a:spcPts val="0"/>
              </a:spcBef>
              <a:spcAft>
                <a:spcPts val="600"/>
              </a:spcAft>
              <a:buFont typeface="Wingdings"/>
              <a:buChar char="Ø"/>
              <a:tabLst/>
              <a:defRPr sz="1800" b="0" i="0" u="none" strike="noStrike" kern="0" cap="none" spc="0" baseline="0">
                <a:solidFill>
                  <a:srgbClr val="000000"/>
                </a:solidFill>
                <a:uFillTx/>
              </a:defRPr>
            </a:pPr>
            <a:r>
              <a:rPr lang="en-US" sz="2000" dirty="0">
                <a:solidFill>
                  <a:srgbClr val="000000"/>
                </a:solidFill>
                <a:latin typeface="Tahoma"/>
                <a:ea typeface="Tahoma"/>
                <a:cs typeface="Tahoma"/>
              </a:rPr>
              <a:t>Maybe ask if they want you to quiz them or even revise with them.</a:t>
            </a:r>
          </a:p>
          <a:p>
            <a:pPr marL="285750" marR="0" lvl="0" indent="-285750" defTabSz="914400" rtl="0" fontAlgn="auto" hangingPunct="1">
              <a:lnSpc>
                <a:spcPct val="90000"/>
              </a:lnSpc>
              <a:spcBef>
                <a:spcPts val="0"/>
              </a:spcBef>
              <a:spcAft>
                <a:spcPts val="600"/>
              </a:spcAft>
              <a:buFont typeface="Wingdings"/>
              <a:buChar char="Ø"/>
              <a:tabLst/>
              <a:defRPr sz="1800" b="0" i="0" u="none" strike="noStrike" kern="0" cap="none" spc="0" baseline="0">
                <a:solidFill>
                  <a:srgbClr val="000000"/>
                </a:solidFill>
                <a:uFillTx/>
              </a:defRPr>
            </a:pPr>
            <a:r>
              <a:rPr lang="en-US" sz="2000" dirty="0">
                <a:solidFill>
                  <a:srgbClr val="000000"/>
                </a:solidFill>
                <a:latin typeface="Tahoma"/>
                <a:ea typeface="Tahoma"/>
                <a:cs typeface="Tahoma"/>
              </a:rPr>
              <a:t>Provide revision resources such as revision guides or printed past papers (school can help).</a:t>
            </a:r>
          </a:p>
          <a:p>
            <a:pPr marL="285750" marR="0" lvl="0" indent="-285750" defTabSz="914400" rtl="0" fontAlgn="auto" hangingPunct="1">
              <a:lnSpc>
                <a:spcPct val="90000"/>
              </a:lnSpc>
              <a:spcBef>
                <a:spcPts val="0"/>
              </a:spcBef>
              <a:spcAft>
                <a:spcPts val="600"/>
              </a:spcAft>
              <a:buFont typeface="Wingdings"/>
              <a:buChar char="Ø"/>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Tahoma"/>
                <a:ea typeface="Tahoma"/>
                <a:cs typeface="Tahoma"/>
              </a:rPr>
              <a:t>Support them doing what they enjoy in </a:t>
            </a:r>
            <a:r>
              <a:rPr lang="en-US" sz="2000" dirty="0">
                <a:solidFill>
                  <a:srgbClr val="000000"/>
                </a:solidFill>
                <a:latin typeface="Tahoma"/>
                <a:ea typeface="Tahoma"/>
                <a:cs typeface="Tahoma"/>
              </a:rPr>
              <a:t>parallel to revision such as </a:t>
            </a:r>
            <a:r>
              <a:rPr lang="en-US" sz="2000" b="0" i="0" u="none" strike="noStrike" kern="1200" cap="none" spc="0" baseline="0" dirty="0">
                <a:solidFill>
                  <a:srgbClr val="000000"/>
                </a:solidFill>
                <a:uFillTx/>
                <a:latin typeface="Tahoma"/>
                <a:ea typeface="Tahoma"/>
                <a:cs typeface="Tahoma"/>
              </a:rPr>
              <a:t>clubs and activities</a:t>
            </a:r>
            <a:r>
              <a:rPr lang="en-US" sz="2000" dirty="0">
                <a:solidFill>
                  <a:srgbClr val="000000"/>
                </a:solidFill>
                <a:latin typeface="Tahoma"/>
                <a:ea typeface="Tahoma"/>
                <a:cs typeface="Tahoma"/>
              </a:rPr>
              <a:t>.</a:t>
            </a:r>
          </a:p>
          <a:p>
            <a:pPr marL="285750" indent="-285750" defTabSz="914400">
              <a:lnSpc>
                <a:spcPct val="90000"/>
              </a:lnSpc>
              <a:spcAft>
                <a:spcPts val="600"/>
              </a:spcAft>
              <a:buFont typeface="Wingdings"/>
              <a:buChar char="Ø"/>
              <a:defRPr sz="1800" b="0" i="0" u="none" strike="noStrike" kern="0" cap="none" spc="0" baseline="0">
                <a:solidFill>
                  <a:srgbClr val="000000"/>
                </a:solidFill>
                <a:uFillTx/>
              </a:defRPr>
            </a:pPr>
            <a:r>
              <a:rPr lang="en-US" sz="2000" dirty="0">
                <a:solidFill>
                  <a:srgbClr val="000000"/>
                </a:solidFill>
                <a:latin typeface="Tahoma"/>
                <a:ea typeface="Tahoma"/>
                <a:cs typeface="Tahoma"/>
              </a:rPr>
              <a:t>Ensure stable routines: meal-times and bed-times.</a:t>
            </a:r>
            <a:endParaRPr lang="en-US" sz="2000" b="0" i="0" u="none" strike="noStrike" kern="1200" cap="none" spc="0" baseline="0" dirty="0">
              <a:solidFill>
                <a:srgbClr val="000000"/>
              </a:solidFill>
              <a:uFillTx/>
              <a:latin typeface="Tahoma"/>
              <a:ea typeface="Tahoma"/>
              <a:cs typeface="Tahoma"/>
            </a:endParaRPr>
          </a:p>
        </p:txBody>
      </p:sp>
      <p:pic>
        <p:nvPicPr>
          <p:cNvPr id="3" name="Picture 2" descr="A logo for a company&#10;&#10;AI-generated content may be incorrect.">
            <a:extLst>
              <a:ext uri="{FF2B5EF4-FFF2-40B4-BE49-F238E27FC236}">
                <a16:creationId xmlns:a16="http://schemas.microsoft.com/office/drawing/2014/main" id="{770DD2D4-B1A6-D20A-FA0A-4B9B71AFB39D}"/>
              </a:ext>
            </a:extLst>
          </p:cNvPr>
          <p:cNvPicPr>
            <a:picLocks noChangeAspect="1"/>
          </p:cNvPicPr>
          <p:nvPr/>
        </p:nvPicPr>
        <p:blipFill>
          <a:blip r:embed="rId3"/>
          <a:stretch>
            <a:fillRect/>
          </a:stretch>
        </p:blipFill>
        <p:spPr>
          <a:xfrm>
            <a:off x="10067655" y="173869"/>
            <a:ext cx="1947643" cy="867070"/>
          </a:xfrm>
          <a:prstGeom prst="rect">
            <a:avLst/>
          </a:prstGeom>
        </p:spPr>
      </p:pic>
      <p:pic>
        <p:nvPicPr>
          <p:cNvPr id="5" name="Picture 4" descr="A logo for a company&#10;&#10;AI-generated content may be incorrect.">
            <a:extLst>
              <a:ext uri="{FF2B5EF4-FFF2-40B4-BE49-F238E27FC236}">
                <a16:creationId xmlns:a16="http://schemas.microsoft.com/office/drawing/2014/main" id="{863ADFBF-D083-C172-8B33-D3D4FA916AB3}"/>
              </a:ext>
            </a:extLst>
          </p:cNvPr>
          <p:cNvPicPr>
            <a:picLocks noChangeAspect="1"/>
          </p:cNvPicPr>
          <p:nvPr/>
        </p:nvPicPr>
        <p:blipFill>
          <a:blip r:embed="rId4"/>
          <a:stretch>
            <a:fillRect/>
          </a:stretch>
        </p:blipFill>
        <p:spPr>
          <a:xfrm>
            <a:off x="10395859" y="5454368"/>
            <a:ext cx="1701020" cy="1281758"/>
          </a:xfrm>
          <a:prstGeom prst="rect">
            <a:avLst/>
          </a:prstGeom>
        </p:spPr>
      </p:pic>
    </p:spTree>
    <p:extLst>
      <p:ext uri="{BB962C8B-B14F-4D97-AF65-F5344CB8AC3E}">
        <p14:creationId xmlns:p14="http://schemas.microsoft.com/office/powerpoint/2010/main" val="1051989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F00F9-6D62-D2AA-5E5E-457E59DBCA4F}"/>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45ED3952-639B-4758-ABAF-27E40BFF66E1}"/>
              </a:ext>
            </a:extLst>
          </p:cNvPr>
          <p:cNvSpPr txBox="1"/>
          <p:nvPr/>
        </p:nvSpPr>
        <p:spPr>
          <a:xfrm>
            <a:off x="221574" y="193998"/>
            <a:ext cx="5290590" cy="811917"/>
          </a:xfrm>
          <a:prstGeom prst="rect">
            <a:avLst/>
          </a:prstGeom>
          <a:solidFill>
            <a:schemeClr val="accent1">
              <a:lumMod val="20000"/>
              <a:lumOff val="80000"/>
            </a:schemeClr>
          </a:solidFill>
          <a:ln cap="flat">
            <a:noFill/>
          </a:ln>
        </p:spPr>
        <p:txBody>
          <a:bodyPr vert="horz" wrap="square" lIns="91440" tIns="45720" rIns="91440" bIns="45720" anchor="b" anchorCtr="0" compatLnSpc="1">
            <a:normAutofit/>
          </a:bodyPr>
          <a:lstStyle/>
          <a:p>
            <a:pPr marL="0" marR="0" lvl="0" indent="0" algn="l" defTabSz="9144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4400" b="0" i="0" u="none" strike="noStrike" kern="1200" cap="none" spc="0" baseline="0">
                <a:solidFill>
                  <a:srgbClr val="000000"/>
                </a:solidFill>
                <a:uFillTx/>
                <a:latin typeface="Tahoma" pitchFamily="34"/>
                <a:ea typeface="Tahoma" pitchFamily="34"/>
                <a:cs typeface="Tahoma" pitchFamily="34"/>
              </a:rPr>
              <a:t>Revision Techniques</a:t>
            </a:r>
          </a:p>
        </p:txBody>
      </p:sp>
      <p:pic>
        <p:nvPicPr>
          <p:cNvPr id="5" name="Picture 4" descr="C:\Documents and Settings\Home\My Documents\MADE\images photos\revision notes.png">
            <a:extLst>
              <a:ext uri="{FF2B5EF4-FFF2-40B4-BE49-F238E27FC236}">
                <a16:creationId xmlns:a16="http://schemas.microsoft.com/office/drawing/2014/main" id="{EAF63016-2FDF-96FF-BC24-DA1E351E162E}"/>
              </a:ext>
            </a:extLst>
          </p:cNvPr>
          <p:cNvPicPr>
            <a:picLocks noChangeAspect="1"/>
          </p:cNvPicPr>
          <p:nvPr/>
        </p:nvPicPr>
        <p:blipFill>
          <a:blip r:embed="rId2"/>
          <a:stretch>
            <a:fillRect/>
          </a:stretch>
        </p:blipFill>
        <p:spPr>
          <a:xfrm>
            <a:off x="8349452" y="189639"/>
            <a:ext cx="3588093" cy="2713080"/>
          </a:xfrm>
          <a:prstGeom prst="rect">
            <a:avLst/>
          </a:prstGeom>
        </p:spPr>
      </p:pic>
      <p:pic>
        <p:nvPicPr>
          <p:cNvPr id="7" name="Picture 6" descr="A close-up of a question and answer&#10;&#10;Description automatically generated">
            <a:extLst>
              <a:ext uri="{FF2B5EF4-FFF2-40B4-BE49-F238E27FC236}">
                <a16:creationId xmlns:a16="http://schemas.microsoft.com/office/drawing/2014/main" id="{294F601B-6DE1-9666-6FA7-1FC17CE356D1}"/>
              </a:ext>
            </a:extLst>
          </p:cNvPr>
          <p:cNvPicPr>
            <a:picLocks noChangeAspect="1"/>
          </p:cNvPicPr>
          <p:nvPr/>
        </p:nvPicPr>
        <p:blipFill>
          <a:blip r:embed="rId3"/>
          <a:stretch>
            <a:fillRect/>
          </a:stretch>
        </p:blipFill>
        <p:spPr>
          <a:xfrm>
            <a:off x="9599268" y="4717320"/>
            <a:ext cx="2487570" cy="1933575"/>
          </a:xfrm>
          <a:prstGeom prst="rect">
            <a:avLst/>
          </a:prstGeom>
        </p:spPr>
      </p:pic>
      <p:sp>
        <p:nvSpPr>
          <p:cNvPr id="9" name="TextBox 2">
            <a:extLst>
              <a:ext uri="{FF2B5EF4-FFF2-40B4-BE49-F238E27FC236}">
                <a16:creationId xmlns:a16="http://schemas.microsoft.com/office/drawing/2014/main" id="{E4208482-4F3B-EDC1-FD4A-0707FB465F2A}"/>
              </a:ext>
            </a:extLst>
          </p:cNvPr>
          <p:cNvSpPr txBox="1"/>
          <p:nvPr/>
        </p:nvSpPr>
        <p:spPr>
          <a:xfrm>
            <a:off x="296390" y="2048860"/>
            <a:ext cx="10438704" cy="3639284"/>
          </a:xfrm>
          <a:prstGeom prst="rect">
            <a:avLst/>
          </a:prstGeom>
          <a:noFill/>
          <a:ln cap="flat">
            <a:noFill/>
          </a:ln>
        </p:spPr>
        <p:txBody>
          <a:bodyPr vert="horz" wrap="square" lIns="91440" tIns="45720" rIns="91440" bIns="45720" anchor="ctr" anchorCtr="0" compatLnSpc="1">
            <a:noAutofit/>
          </a:bodyPr>
          <a:lstStyle/>
          <a:p>
            <a:pPr>
              <a:lnSpc>
                <a:spcPct val="90000"/>
              </a:lnSpc>
              <a:spcAft>
                <a:spcPts val="600"/>
              </a:spcAft>
              <a:buSzPct val="100000"/>
              <a:defRPr sz="1800" b="0" i="0" u="none" strike="noStrike" kern="0" cap="none" spc="0" baseline="0">
                <a:solidFill>
                  <a:srgbClr val="000000"/>
                </a:solidFill>
                <a:uFillTx/>
              </a:defRPr>
            </a:pPr>
            <a:r>
              <a:rPr lang="en-US" sz="2800">
                <a:highlight>
                  <a:srgbClr val="00FF00"/>
                </a:highlight>
                <a:latin typeface="Tahoma"/>
                <a:ea typeface="Tahoma"/>
                <a:cs typeface="Tahoma"/>
              </a:rPr>
              <a:t>AO1 – Knowledge recall </a:t>
            </a:r>
            <a:endParaRPr lang="en-US" sz="2800">
              <a:highlight>
                <a:srgbClr val="00FF00"/>
              </a:highlight>
              <a:latin typeface="Tahoma" panose="020B0604030504040204" pitchFamily="34" charset="0"/>
              <a:ea typeface="Tahoma" panose="020B0604030504040204" pitchFamily="34" charset="0"/>
              <a:cs typeface="Tahoma" panose="020B0604030504040204" pitchFamily="34" charset="0"/>
            </a:endParaRPr>
          </a:p>
          <a:p>
            <a:pPr lvl="0">
              <a:lnSpc>
                <a:spcPct val="90000"/>
              </a:lnSpc>
              <a:spcAft>
                <a:spcPts val="600"/>
              </a:spcAft>
              <a:buSzPct val="100000"/>
              <a:defRPr sz="1800" b="0" i="0" u="none" strike="noStrike" kern="0" cap="none" spc="0" baseline="0">
                <a:solidFill>
                  <a:srgbClr val="000000"/>
                </a:solidFill>
                <a:uFillTx/>
              </a:defRPr>
            </a:pPr>
            <a:r>
              <a:rPr lang="en-US" sz="2800">
                <a:latin typeface="Tahoma"/>
                <a:ea typeface="Tahoma"/>
                <a:cs typeface="Tahoma"/>
              </a:rPr>
              <a:t>1.	Creating or using flash-cards</a:t>
            </a:r>
          </a:p>
          <a:p>
            <a:pPr>
              <a:lnSpc>
                <a:spcPct val="90000"/>
              </a:lnSpc>
              <a:spcAft>
                <a:spcPts val="600"/>
              </a:spcAft>
              <a:buSzPct val="100000"/>
              <a:defRPr sz="1800" b="0" i="0" u="none" strike="noStrike" kern="0" cap="none" spc="0" baseline="0">
                <a:solidFill>
                  <a:srgbClr val="000000"/>
                </a:solidFill>
                <a:uFillTx/>
              </a:defRPr>
            </a:pPr>
            <a:r>
              <a:rPr lang="en-US" sz="2800">
                <a:latin typeface="Tahoma"/>
                <a:ea typeface="Tahoma"/>
                <a:cs typeface="Tahoma"/>
              </a:rPr>
              <a:t>2. Reading knowledge </a:t>
            </a:r>
            <a:r>
              <a:rPr lang="en-US" sz="2800" err="1">
                <a:latin typeface="Tahoma"/>
                <a:ea typeface="Tahoma"/>
                <a:cs typeface="Tahoma"/>
              </a:rPr>
              <a:t>organisers</a:t>
            </a:r>
            <a:r>
              <a:rPr lang="en-US" sz="2800">
                <a:latin typeface="Tahoma"/>
                <a:ea typeface="Tahoma"/>
                <a:cs typeface="Tahoma"/>
              </a:rPr>
              <a:t> and re-creating them from memory</a:t>
            </a:r>
          </a:p>
          <a:p>
            <a:pPr>
              <a:lnSpc>
                <a:spcPct val="90000"/>
              </a:lnSpc>
              <a:spcAft>
                <a:spcPts val="600"/>
              </a:spcAft>
              <a:buSzPct val="100000"/>
              <a:defRPr sz="1800" b="0" i="0" u="none" strike="noStrike" kern="0" cap="none" spc="0" baseline="0">
                <a:solidFill>
                  <a:srgbClr val="000000"/>
                </a:solidFill>
                <a:uFillTx/>
              </a:defRPr>
            </a:pPr>
            <a:r>
              <a:rPr lang="en-US" sz="2800">
                <a:latin typeface="Tahoma"/>
                <a:ea typeface="Tahoma"/>
                <a:cs typeface="Tahoma"/>
              </a:rPr>
              <a:t>3.	Watching You-Tube clips and making notes</a:t>
            </a:r>
          </a:p>
          <a:p>
            <a:pPr>
              <a:lnSpc>
                <a:spcPct val="90000"/>
              </a:lnSpc>
              <a:spcAft>
                <a:spcPts val="600"/>
              </a:spcAft>
              <a:buSzPct val="100000"/>
              <a:defRPr sz="1800" b="0" i="0" u="none" strike="noStrike" kern="0" cap="none" spc="0" baseline="0">
                <a:solidFill>
                  <a:srgbClr val="000000"/>
                </a:solidFill>
                <a:uFillTx/>
              </a:defRPr>
            </a:pPr>
            <a:r>
              <a:rPr lang="en-US" sz="2800">
                <a:latin typeface="Tahoma"/>
                <a:ea typeface="Tahoma"/>
                <a:cs typeface="Tahoma"/>
              </a:rPr>
              <a:t>4. Testing yourself with multiple choice quizzes</a:t>
            </a:r>
          </a:p>
          <a:p>
            <a:pPr lvl="0">
              <a:lnSpc>
                <a:spcPct val="90000"/>
              </a:lnSpc>
              <a:spcAft>
                <a:spcPts val="600"/>
              </a:spcAft>
              <a:buSzPct val="100000"/>
              <a:defRPr sz="1800" b="0" i="0" u="none" strike="noStrike" kern="0" cap="none" spc="0" baseline="0">
                <a:solidFill>
                  <a:srgbClr val="000000"/>
                </a:solidFill>
                <a:uFillTx/>
              </a:defRPr>
            </a:pPr>
            <a:r>
              <a:rPr lang="en-US" sz="2800">
                <a:latin typeface="Tahoma"/>
                <a:ea typeface="Tahoma"/>
                <a:cs typeface="Tahoma"/>
              </a:rPr>
              <a:t>5.	Reading revision guides or textbooks and making notes</a:t>
            </a:r>
          </a:p>
          <a:p>
            <a:pPr lvl="0">
              <a:lnSpc>
                <a:spcPct val="90000"/>
              </a:lnSpc>
              <a:spcAft>
                <a:spcPts val="600"/>
              </a:spcAft>
              <a:buSzPct val="100000"/>
              <a:defRPr sz="1800" b="0" i="0" u="none" strike="noStrike" kern="0" cap="none" spc="0" baseline="0">
                <a:solidFill>
                  <a:srgbClr val="000000"/>
                </a:solidFill>
                <a:uFillTx/>
              </a:defRPr>
            </a:pPr>
            <a:endParaRPr lang="en-US" sz="2200">
              <a:solidFill>
                <a:srgbClr val="44546A"/>
              </a:solidFill>
            </a:endParaRPr>
          </a:p>
        </p:txBody>
      </p:sp>
    </p:spTree>
    <p:extLst>
      <p:ext uri="{BB962C8B-B14F-4D97-AF65-F5344CB8AC3E}">
        <p14:creationId xmlns:p14="http://schemas.microsoft.com/office/powerpoint/2010/main" val="1320219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612BF-B707-7B6E-51CD-16CDF97B87E8}"/>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5AE86ACE-5451-25CA-BAFD-2590B7BF67CE}"/>
              </a:ext>
            </a:extLst>
          </p:cNvPr>
          <p:cNvSpPr txBox="1"/>
          <p:nvPr/>
        </p:nvSpPr>
        <p:spPr>
          <a:xfrm>
            <a:off x="221574" y="193998"/>
            <a:ext cx="5290590" cy="811917"/>
          </a:xfrm>
          <a:prstGeom prst="rect">
            <a:avLst/>
          </a:prstGeom>
          <a:solidFill>
            <a:schemeClr val="accent1">
              <a:lumMod val="20000"/>
              <a:lumOff val="80000"/>
            </a:schemeClr>
          </a:solidFill>
          <a:ln cap="flat">
            <a:noFill/>
          </a:ln>
        </p:spPr>
        <p:txBody>
          <a:bodyPr vert="horz" wrap="square" lIns="91440" tIns="45720" rIns="91440" bIns="45720" anchor="b" anchorCtr="0" compatLnSpc="1">
            <a:normAutofit/>
          </a:bodyPr>
          <a:lstStyle/>
          <a:p>
            <a:pPr marL="0" marR="0" lvl="0" indent="0" algn="l" defTabSz="9144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4400" b="0" i="0" u="none" strike="noStrike" kern="1200" cap="none" spc="0" baseline="0">
                <a:solidFill>
                  <a:srgbClr val="000000"/>
                </a:solidFill>
                <a:uFillTx/>
                <a:latin typeface="Tahoma" pitchFamily="34"/>
                <a:ea typeface="Tahoma" pitchFamily="34"/>
                <a:cs typeface="Tahoma" pitchFamily="34"/>
              </a:rPr>
              <a:t>Revision Techniques</a:t>
            </a:r>
          </a:p>
        </p:txBody>
      </p:sp>
      <p:sp>
        <p:nvSpPr>
          <p:cNvPr id="4" name="TextBox 2">
            <a:extLst>
              <a:ext uri="{FF2B5EF4-FFF2-40B4-BE49-F238E27FC236}">
                <a16:creationId xmlns:a16="http://schemas.microsoft.com/office/drawing/2014/main" id="{D64AC841-96CC-6245-71AF-4B6A3AF189D0}"/>
              </a:ext>
            </a:extLst>
          </p:cNvPr>
          <p:cNvSpPr txBox="1"/>
          <p:nvPr/>
        </p:nvSpPr>
        <p:spPr>
          <a:xfrm>
            <a:off x="389760" y="1653745"/>
            <a:ext cx="10630533" cy="3639284"/>
          </a:xfrm>
          <a:prstGeom prst="rect">
            <a:avLst/>
          </a:prstGeom>
          <a:noFill/>
          <a:ln cap="flat">
            <a:noFill/>
          </a:ln>
        </p:spPr>
        <p:txBody>
          <a:bodyPr vert="horz" wrap="square" lIns="91440" tIns="45720" rIns="91440" bIns="45720" anchor="ctr" anchorCtr="0" compatLnSpc="1">
            <a:noAutofit/>
          </a:bodyPr>
          <a:lstStyle/>
          <a:p>
            <a:pPr lvl="0">
              <a:lnSpc>
                <a:spcPct val="90000"/>
              </a:lnSpc>
              <a:spcAft>
                <a:spcPts val="600"/>
              </a:spcAft>
              <a:buSzPct val="100000"/>
              <a:defRPr sz="1800" b="0" i="0" u="none" strike="noStrike" kern="0" cap="none" spc="0" baseline="0">
                <a:solidFill>
                  <a:srgbClr val="000000"/>
                </a:solidFill>
                <a:uFillTx/>
              </a:defRPr>
            </a:pPr>
            <a:r>
              <a:rPr lang="en-US" sz="2800">
                <a:highlight>
                  <a:srgbClr val="00FFFF"/>
                </a:highlight>
                <a:latin typeface="Tahoma"/>
                <a:ea typeface="Tahoma"/>
                <a:cs typeface="Tahoma"/>
              </a:rPr>
              <a:t>AO2 – Applying knowledge</a:t>
            </a:r>
          </a:p>
          <a:p>
            <a:pPr lvl="0">
              <a:lnSpc>
                <a:spcPct val="90000"/>
              </a:lnSpc>
              <a:spcAft>
                <a:spcPts val="600"/>
              </a:spcAft>
              <a:buSzPct val="100000"/>
              <a:defRPr sz="1800" b="0" i="0" u="none" strike="noStrike" kern="0" cap="none" spc="0" baseline="0">
                <a:solidFill>
                  <a:srgbClr val="000000"/>
                </a:solidFill>
                <a:uFillTx/>
              </a:defRPr>
            </a:pPr>
            <a:r>
              <a:rPr lang="en-US" sz="2800">
                <a:latin typeface="Tahoma"/>
                <a:ea typeface="Tahoma"/>
                <a:cs typeface="Tahoma"/>
              </a:rPr>
              <a:t>1.	Try summary questions in revision guides or textbooks</a:t>
            </a:r>
          </a:p>
          <a:p>
            <a:pPr lvl="0">
              <a:lnSpc>
                <a:spcPct val="90000"/>
              </a:lnSpc>
              <a:spcAft>
                <a:spcPts val="600"/>
              </a:spcAft>
              <a:buSzPct val="100000"/>
              <a:defRPr sz="1800" b="0" i="0" u="none" strike="noStrike" kern="0" cap="none" spc="0" baseline="0">
                <a:solidFill>
                  <a:srgbClr val="000000"/>
                </a:solidFill>
                <a:uFillTx/>
              </a:defRPr>
            </a:pPr>
            <a:r>
              <a:rPr lang="en-US" sz="2800">
                <a:latin typeface="Tahoma"/>
                <a:ea typeface="Tahoma"/>
                <a:cs typeface="Tahoma"/>
              </a:rPr>
              <a:t>2.	Practice some past exam questions and check these with the mark scheme.</a:t>
            </a:r>
          </a:p>
          <a:p>
            <a:pPr lvl="0">
              <a:lnSpc>
                <a:spcPct val="90000"/>
              </a:lnSpc>
              <a:spcAft>
                <a:spcPts val="600"/>
              </a:spcAft>
              <a:buSzPct val="100000"/>
              <a:defRPr sz="1800" b="0" i="0" u="none" strike="noStrike" kern="0" cap="none" spc="0" baseline="0">
                <a:solidFill>
                  <a:srgbClr val="000000"/>
                </a:solidFill>
                <a:uFillTx/>
              </a:defRPr>
            </a:pPr>
            <a:r>
              <a:rPr lang="en-US" sz="2800">
                <a:latin typeface="Tahoma"/>
                <a:ea typeface="Tahoma"/>
                <a:cs typeface="Tahoma"/>
              </a:rPr>
              <a:t>3.	Try some online quizzes.</a:t>
            </a:r>
          </a:p>
          <a:p>
            <a:pPr lvl="0">
              <a:lnSpc>
                <a:spcPct val="90000"/>
              </a:lnSpc>
              <a:spcAft>
                <a:spcPts val="600"/>
              </a:spcAft>
              <a:buSzPct val="100000"/>
              <a:defRPr sz="1800" b="0" i="0" u="none" strike="noStrike" kern="0" cap="none" spc="0" baseline="0">
                <a:solidFill>
                  <a:srgbClr val="000000"/>
                </a:solidFill>
                <a:uFillTx/>
              </a:defRPr>
            </a:pPr>
            <a:r>
              <a:rPr lang="en-US" sz="2800">
                <a:latin typeface="Tahoma"/>
                <a:ea typeface="Tahoma"/>
                <a:cs typeface="Tahoma"/>
              </a:rPr>
              <a:t>4.	Ask friends and family to question you on a particular topic using key command works from the exam “describe or explain”. </a:t>
            </a:r>
          </a:p>
          <a:p>
            <a:pPr lvl="0">
              <a:lnSpc>
                <a:spcPct val="90000"/>
              </a:lnSpc>
              <a:spcAft>
                <a:spcPts val="600"/>
              </a:spcAft>
              <a:buSzPct val="100000"/>
              <a:defRPr sz="1800" b="0" i="0" u="none" strike="noStrike" kern="0" cap="none" spc="0" baseline="0">
                <a:solidFill>
                  <a:srgbClr val="000000"/>
                </a:solidFill>
                <a:uFillTx/>
              </a:defRPr>
            </a:pPr>
            <a:r>
              <a:rPr lang="en-US" sz="2800">
                <a:latin typeface="Tahoma"/>
                <a:ea typeface="Tahoma"/>
                <a:cs typeface="Tahoma"/>
              </a:rPr>
              <a:t>5.	Ask your teacher for subject specific advice.</a:t>
            </a:r>
          </a:p>
        </p:txBody>
      </p:sp>
      <p:pic>
        <p:nvPicPr>
          <p:cNvPr id="5" name="Picture 4" descr="A logo for a company&#10;&#10;AI-generated content may be incorrect.">
            <a:extLst>
              <a:ext uri="{FF2B5EF4-FFF2-40B4-BE49-F238E27FC236}">
                <a16:creationId xmlns:a16="http://schemas.microsoft.com/office/drawing/2014/main" id="{2FD6FBED-7D7E-B9B4-AF22-069EB592A33C}"/>
              </a:ext>
            </a:extLst>
          </p:cNvPr>
          <p:cNvPicPr>
            <a:picLocks noChangeAspect="1"/>
          </p:cNvPicPr>
          <p:nvPr/>
        </p:nvPicPr>
        <p:blipFill>
          <a:blip r:embed="rId2"/>
          <a:stretch>
            <a:fillRect/>
          </a:stretch>
        </p:blipFill>
        <p:spPr>
          <a:xfrm>
            <a:off x="10067655" y="173869"/>
            <a:ext cx="1947643" cy="867070"/>
          </a:xfrm>
          <a:prstGeom prst="rect">
            <a:avLst/>
          </a:prstGeom>
        </p:spPr>
      </p:pic>
      <p:pic>
        <p:nvPicPr>
          <p:cNvPr id="7" name="Picture 6" descr="A logo for a company&#10;&#10;AI-generated content may be incorrect.">
            <a:extLst>
              <a:ext uri="{FF2B5EF4-FFF2-40B4-BE49-F238E27FC236}">
                <a16:creationId xmlns:a16="http://schemas.microsoft.com/office/drawing/2014/main" id="{30F18E47-66BC-524F-A120-B2350AAC1305}"/>
              </a:ext>
            </a:extLst>
          </p:cNvPr>
          <p:cNvPicPr>
            <a:picLocks noChangeAspect="1"/>
          </p:cNvPicPr>
          <p:nvPr/>
        </p:nvPicPr>
        <p:blipFill>
          <a:blip r:embed="rId3"/>
          <a:stretch>
            <a:fillRect/>
          </a:stretch>
        </p:blipFill>
        <p:spPr>
          <a:xfrm>
            <a:off x="9976331" y="5180391"/>
            <a:ext cx="2120548" cy="1555735"/>
          </a:xfrm>
          <a:prstGeom prst="rect">
            <a:avLst/>
          </a:prstGeom>
        </p:spPr>
      </p:pic>
    </p:spTree>
    <p:extLst>
      <p:ext uri="{BB962C8B-B14F-4D97-AF65-F5344CB8AC3E}">
        <p14:creationId xmlns:p14="http://schemas.microsoft.com/office/powerpoint/2010/main" val="473838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D4A3F-5C02-AAD4-D2F9-5BD9C4556ABB}"/>
            </a:ext>
          </a:extLst>
        </p:cNvPr>
        <p:cNvGrpSpPr/>
        <p:nvPr/>
      </p:nvGrpSpPr>
      <p:grpSpPr>
        <a:xfrm>
          <a:off x="0" y="0"/>
          <a:ext cx="0" cy="0"/>
          <a:chOff x="0" y="0"/>
          <a:chExt cx="0" cy="0"/>
        </a:xfrm>
      </p:grpSpPr>
      <p:sp>
        <p:nvSpPr>
          <p:cNvPr id="3" name="TextBox 4">
            <a:extLst>
              <a:ext uri="{FF2B5EF4-FFF2-40B4-BE49-F238E27FC236}">
                <a16:creationId xmlns:a16="http://schemas.microsoft.com/office/drawing/2014/main" id="{E5793F07-438B-0F72-406F-316977E3D09E}"/>
              </a:ext>
            </a:extLst>
          </p:cNvPr>
          <p:cNvSpPr txBox="1"/>
          <p:nvPr/>
        </p:nvSpPr>
        <p:spPr>
          <a:xfrm>
            <a:off x="221574" y="193998"/>
            <a:ext cx="5290590" cy="811917"/>
          </a:xfrm>
          <a:prstGeom prst="rect">
            <a:avLst/>
          </a:prstGeom>
          <a:solidFill>
            <a:schemeClr val="accent1">
              <a:lumMod val="20000"/>
              <a:lumOff val="80000"/>
            </a:schemeClr>
          </a:solidFill>
          <a:ln cap="flat">
            <a:noFill/>
          </a:ln>
        </p:spPr>
        <p:txBody>
          <a:bodyPr vert="horz" wrap="square" lIns="91440" tIns="45720" rIns="91440" bIns="45720" anchor="b" anchorCtr="0" compatLnSpc="1">
            <a:normAutofit/>
          </a:bodyPr>
          <a:lstStyle/>
          <a:p>
            <a:pPr marL="0" marR="0" lvl="0" indent="0" algn="l" defTabSz="9144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4400" b="0" i="0" u="none" strike="noStrike" kern="1200" cap="none" spc="0" baseline="0" dirty="0">
                <a:solidFill>
                  <a:srgbClr val="000000"/>
                </a:solidFill>
                <a:uFillTx/>
                <a:latin typeface="Tahoma" pitchFamily="34"/>
                <a:ea typeface="Tahoma" pitchFamily="34"/>
                <a:cs typeface="Tahoma" pitchFamily="34"/>
              </a:rPr>
              <a:t>Revision Techniques</a:t>
            </a:r>
          </a:p>
        </p:txBody>
      </p:sp>
      <p:sp>
        <p:nvSpPr>
          <p:cNvPr id="5" name="TextBox 2">
            <a:extLst>
              <a:ext uri="{FF2B5EF4-FFF2-40B4-BE49-F238E27FC236}">
                <a16:creationId xmlns:a16="http://schemas.microsoft.com/office/drawing/2014/main" id="{677D7504-454F-F01C-7C67-59642F93A2DC}"/>
              </a:ext>
            </a:extLst>
          </p:cNvPr>
          <p:cNvSpPr txBox="1"/>
          <p:nvPr/>
        </p:nvSpPr>
        <p:spPr>
          <a:xfrm>
            <a:off x="364421" y="1666240"/>
            <a:ext cx="10630533" cy="3639284"/>
          </a:xfrm>
          <a:prstGeom prst="rect">
            <a:avLst/>
          </a:prstGeom>
          <a:noFill/>
          <a:ln cap="flat">
            <a:noFill/>
          </a:ln>
        </p:spPr>
        <p:txBody>
          <a:bodyPr vert="horz" wrap="square" lIns="91440" tIns="45720" rIns="91440" bIns="45720" anchor="ctr" anchorCtr="0" compatLnSpc="1">
            <a:noAutofit/>
          </a:bodyPr>
          <a:lstStyle/>
          <a:p>
            <a:pPr lvl="0">
              <a:lnSpc>
                <a:spcPct val="90000"/>
              </a:lnSpc>
              <a:spcAft>
                <a:spcPts val="600"/>
              </a:spcAft>
              <a:buSzPct val="100000"/>
              <a:defRPr sz="1800" b="0" i="0" u="none" strike="noStrike" kern="0" cap="none" spc="0" baseline="0">
                <a:solidFill>
                  <a:srgbClr val="000000"/>
                </a:solidFill>
                <a:uFillTx/>
              </a:defRPr>
            </a:pPr>
            <a:r>
              <a:rPr lang="en-US" sz="2800" dirty="0">
                <a:highlight>
                  <a:srgbClr val="FFFF00"/>
                </a:highlight>
                <a:latin typeface="Tahoma"/>
                <a:ea typeface="Tahoma"/>
                <a:cs typeface="Tahoma"/>
              </a:rPr>
              <a:t>AO3 – Linking your knowledge</a:t>
            </a:r>
          </a:p>
          <a:p>
            <a:pPr lvl="0">
              <a:lnSpc>
                <a:spcPct val="90000"/>
              </a:lnSpc>
              <a:spcAft>
                <a:spcPts val="600"/>
              </a:spcAft>
              <a:buSzPct val="100000"/>
              <a:defRPr sz="1800" b="0" i="0" u="none" strike="noStrike" kern="0" cap="none" spc="0" baseline="0">
                <a:solidFill>
                  <a:srgbClr val="000000"/>
                </a:solidFill>
                <a:uFillTx/>
              </a:defRPr>
            </a:pPr>
            <a:r>
              <a:rPr lang="en-US" sz="2800" dirty="0">
                <a:latin typeface="Tahoma"/>
                <a:ea typeface="Tahoma"/>
                <a:cs typeface="Tahoma"/>
              </a:rPr>
              <a:t>1. Try whole past exam papers.</a:t>
            </a:r>
          </a:p>
          <a:p>
            <a:pPr>
              <a:lnSpc>
                <a:spcPct val="90000"/>
              </a:lnSpc>
              <a:spcAft>
                <a:spcPts val="600"/>
              </a:spcAft>
              <a:defRPr sz="1800" b="0" i="0" u="none" strike="noStrike" kern="0" cap="none" spc="0" baseline="0">
                <a:solidFill>
                  <a:srgbClr val="000000"/>
                </a:solidFill>
                <a:uFillTx/>
              </a:defRPr>
            </a:pPr>
            <a:r>
              <a:rPr lang="en-US" sz="2800" dirty="0">
                <a:latin typeface="Tahoma"/>
                <a:ea typeface="Tahoma"/>
                <a:cs typeface="Tahoma"/>
              </a:rPr>
              <a:t>2. Read model examples and check them against your own attempt</a:t>
            </a:r>
          </a:p>
          <a:p>
            <a:pPr>
              <a:lnSpc>
                <a:spcPct val="90000"/>
              </a:lnSpc>
              <a:spcAft>
                <a:spcPts val="600"/>
              </a:spcAft>
              <a:defRPr sz="1800" b="0" i="0" u="none" strike="noStrike" kern="0" cap="none" spc="0" baseline="0">
                <a:solidFill>
                  <a:srgbClr val="000000"/>
                </a:solidFill>
                <a:uFillTx/>
              </a:defRPr>
            </a:pPr>
            <a:r>
              <a:rPr lang="en-US" sz="2800" dirty="0">
                <a:latin typeface="Tahoma"/>
                <a:ea typeface="Tahoma"/>
                <a:cs typeface="Tahoma"/>
              </a:rPr>
              <a:t>3. Use the mark scheme to mark your own paper. </a:t>
            </a:r>
            <a:endParaRPr lang="en-US" sz="2800">
              <a:latin typeface="Tahoma" panose="020B0604030504040204" pitchFamily="34" charset="0"/>
              <a:ea typeface="Tahoma" panose="020B0604030504040204" pitchFamily="34" charset="0"/>
              <a:cs typeface="Tahoma" panose="020B0604030504040204" pitchFamily="34" charset="0"/>
            </a:endParaRPr>
          </a:p>
          <a:p>
            <a:pPr lvl="0">
              <a:lnSpc>
                <a:spcPct val="90000"/>
              </a:lnSpc>
              <a:spcAft>
                <a:spcPts val="600"/>
              </a:spcAft>
              <a:buSzPct val="100000"/>
              <a:defRPr sz="1800" b="0" i="0" u="none" strike="noStrike" kern="0" cap="none" spc="0" baseline="0">
                <a:solidFill>
                  <a:srgbClr val="000000"/>
                </a:solidFill>
                <a:uFillTx/>
              </a:defRPr>
            </a:pPr>
            <a:r>
              <a:rPr lang="en-US" sz="2800" dirty="0">
                <a:latin typeface="Tahoma"/>
                <a:ea typeface="Tahoma"/>
                <a:cs typeface="Tahoma"/>
              </a:rPr>
              <a:t>4. Read the mark-scheme and annotate both the past paper and the mark-scheme.</a:t>
            </a:r>
          </a:p>
          <a:p>
            <a:pPr>
              <a:lnSpc>
                <a:spcPct val="90000"/>
              </a:lnSpc>
              <a:spcAft>
                <a:spcPts val="600"/>
              </a:spcAft>
              <a:buSzPct val="100000"/>
              <a:defRPr sz="1800" b="0" i="0" u="none" strike="noStrike" kern="0" cap="none" spc="0" baseline="0">
                <a:solidFill>
                  <a:srgbClr val="000000"/>
                </a:solidFill>
                <a:uFillTx/>
              </a:defRPr>
            </a:pPr>
            <a:r>
              <a:rPr lang="en-US" sz="2800" dirty="0">
                <a:latin typeface="Tahoma"/>
                <a:ea typeface="Tahoma"/>
                <a:cs typeface="Tahoma"/>
              </a:rPr>
              <a:t>5.  Ask your teacher for a past paper question to take home, bring it to them and ask them to go over it with you. </a:t>
            </a:r>
            <a:endParaRPr lang="en-US" sz="280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A logo for a company&#10;&#10;AI-generated content may be incorrect.">
            <a:extLst>
              <a:ext uri="{FF2B5EF4-FFF2-40B4-BE49-F238E27FC236}">
                <a16:creationId xmlns:a16="http://schemas.microsoft.com/office/drawing/2014/main" id="{167A0A74-5408-360B-CFC0-58A7670E5D9E}"/>
              </a:ext>
            </a:extLst>
          </p:cNvPr>
          <p:cNvPicPr>
            <a:picLocks noChangeAspect="1"/>
          </p:cNvPicPr>
          <p:nvPr/>
        </p:nvPicPr>
        <p:blipFill>
          <a:blip r:embed="rId2"/>
          <a:stretch>
            <a:fillRect/>
          </a:stretch>
        </p:blipFill>
        <p:spPr>
          <a:xfrm>
            <a:off x="10067655" y="173869"/>
            <a:ext cx="1947643" cy="867070"/>
          </a:xfrm>
          <a:prstGeom prst="rect">
            <a:avLst/>
          </a:prstGeom>
        </p:spPr>
      </p:pic>
      <p:pic>
        <p:nvPicPr>
          <p:cNvPr id="7" name="Picture 6" descr="A logo for a company&#10;&#10;AI-generated content may be incorrect.">
            <a:extLst>
              <a:ext uri="{FF2B5EF4-FFF2-40B4-BE49-F238E27FC236}">
                <a16:creationId xmlns:a16="http://schemas.microsoft.com/office/drawing/2014/main" id="{27A264CA-3868-1EDC-8A25-7CFB66288990}"/>
              </a:ext>
            </a:extLst>
          </p:cNvPr>
          <p:cNvPicPr>
            <a:picLocks noChangeAspect="1"/>
          </p:cNvPicPr>
          <p:nvPr/>
        </p:nvPicPr>
        <p:blipFill>
          <a:blip r:embed="rId3"/>
          <a:stretch>
            <a:fillRect/>
          </a:stretch>
        </p:blipFill>
        <p:spPr>
          <a:xfrm>
            <a:off x="9976331" y="5169185"/>
            <a:ext cx="2120548" cy="1555735"/>
          </a:xfrm>
          <a:prstGeom prst="rect">
            <a:avLst/>
          </a:prstGeom>
        </p:spPr>
      </p:pic>
    </p:spTree>
    <p:extLst>
      <p:ext uri="{BB962C8B-B14F-4D97-AF65-F5344CB8AC3E}">
        <p14:creationId xmlns:p14="http://schemas.microsoft.com/office/powerpoint/2010/main" val="2221614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8171D-2610-4858-875E-42543E5E63F0}"/>
              </a:ext>
            </a:extLst>
          </p:cNvPr>
          <p:cNvSpPr>
            <a:spLocks noGrp="1"/>
          </p:cNvSpPr>
          <p:nvPr>
            <p:ph type="title"/>
          </p:nvPr>
        </p:nvSpPr>
        <p:spPr/>
        <p:txBody>
          <a:bodyPr/>
          <a:lstStyle/>
          <a:p>
            <a:r>
              <a:rPr lang="en-US"/>
              <a:t>Attendance Matters</a:t>
            </a:r>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8842" b="13213"/>
          <a:stretch/>
        </p:blipFill>
        <p:spPr>
          <a:xfrm>
            <a:off x="610003" y="1506587"/>
            <a:ext cx="5398898" cy="5188776"/>
          </a:xfrm>
          <a:prstGeom prst="rect">
            <a:avLst/>
          </a:prstGeom>
        </p:spPr>
      </p:pic>
      <p:sp>
        <p:nvSpPr>
          <p:cNvPr id="5" name="Rectangle 4"/>
          <p:cNvSpPr/>
          <p:nvPr/>
        </p:nvSpPr>
        <p:spPr>
          <a:xfrm>
            <a:off x="6096000" y="379411"/>
            <a:ext cx="6096000" cy="646331"/>
          </a:xfrm>
          <a:prstGeom prst="rect">
            <a:avLst/>
          </a:prstGeom>
        </p:spPr>
        <p:txBody>
          <a:bodyPr>
            <a:spAutoFit/>
          </a:bodyPr>
          <a:lstStyle/>
          <a:p>
            <a:pPr>
              <a:defRPr/>
            </a:pPr>
            <a:r>
              <a:rPr lang="en-GB">
                <a:solidFill>
                  <a:schemeClr val="bg1">
                    <a:lumMod val="50000"/>
                  </a:schemeClr>
                </a:solidFill>
              </a:rPr>
              <a:t>Maximise your potential,</a:t>
            </a:r>
          </a:p>
          <a:p>
            <a:pPr>
              <a:defRPr/>
            </a:pPr>
            <a:r>
              <a:rPr lang="en-GB">
                <a:solidFill>
                  <a:schemeClr val="bg1">
                    <a:lumMod val="50000"/>
                  </a:schemeClr>
                </a:solidFill>
              </a:rPr>
              <a:t>attend school every day.</a:t>
            </a:r>
          </a:p>
        </p:txBody>
      </p:sp>
      <p:sp>
        <p:nvSpPr>
          <p:cNvPr id="6" name="TextBox 5"/>
          <p:cNvSpPr txBox="1"/>
          <p:nvPr/>
        </p:nvSpPr>
        <p:spPr>
          <a:xfrm>
            <a:off x="6168145" y="1716483"/>
            <a:ext cx="3596828" cy="4616648"/>
          </a:xfrm>
          <a:prstGeom prst="rect">
            <a:avLst/>
          </a:prstGeom>
          <a:noFill/>
        </p:spPr>
        <p:txBody>
          <a:bodyPr wrap="square" rtlCol="0">
            <a:spAutoFit/>
          </a:bodyPr>
          <a:lstStyle/>
          <a:p>
            <a:pPr algn="ctr"/>
            <a:endParaRPr lang="en-GB" sz="2000">
              <a:solidFill>
                <a:srgbClr val="202124"/>
              </a:solidFill>
              <a:latin typeface="arial" panose="020B0604020202020204" pitchFamily="34" charset="0"/>
            </a:endParaRPr>
          </a:p>
          <a:p>
            <a:pPr algn="ctr"/>
            <a:r>
              <a:rPr lang="en-GB" sz="2000" b="1">
                <a:solidFill>
                  <a:srgbClr val="202124"/>
                </a:solidFill>
                <a:latin typeface="arial" panose="020B0604020202020204" pitchFamily="34" charset="0"/>
              </a:rPr>
              <a:t>Attendance &gt;95%   </a:t>
            </a:r>
          </a:p>
          <a:p>
            <a:pPr algn="ctr"/>
            <a:endParaRPr lang="en-GB">
              <a:solidFill>
                <a:srgbClr val="202124"/>
              </a:solidFill>
              <a:latin typeface="arial" panose="020B0604020202020204" pitchFamily="34" charset="0"/>
            </a:endParaRPr>
          </a:p>
          <a:p>
            <a:pPr algn="ctr"/>
            <a:r>
              <a:rPr lang="en-GB">
                <a:solidFill>
                  <a:srgbClr val="202124"/>
                </a:solidFill>
                <a:latin typeface="arial" panose="020B0604020202020204" pitchFamily="34" charset="0"/>
              </a:rPr>
              <a:t>On average </a:t>
            </a:r>
            <a:r>
              <a:rPr lang="en-GB" b="1">
                <a:solidFill>
                  <a:srgbClr val="7030A0"/>
                </a:solidFill>
                <a:latin typeface="arial" panose="020B0604020202020204" pitchFamily="34" charset="0"/>
              </a:rPr>
              <a:t>half a grade </a:t>
            </a:r>
            <a:r>
              <a:rPr lang="en-GB">
                <a:solidFill>
                  <a:srgbClr val="202124"/>
                </a:solidFill>
                <a:latin typeface="arial" panose="020B0604020202020204" pitchFamily="34" charset="0"/>
              </a:rPr>
              <a:t>better in every subject.</a:t>
            </a:r>
          </a:p>
          <a:p>
            <a:pPr algn="ctr"/>
            <a:endParaRPr lang="en-GB">
              <a:solidFill>
                <a:srgbClr val="202124"/>
              </a:solidFill>
              <a:latin typeface="arial" panose="020B0604020202020204" pitchFamily="34" charset="0"/>
            </a:endParaRPr>
          </a:p>
          <a:p>
            <a:pPr algn="ctr"/>
            <a:endParaRPr lang="en-GB">
              <a:solidFill>
                <a:srgbClr val="202124"/>
              </a:solidFill>
              <a:latin typeface="arial" panose="020B0604020202020204" pitchFamily="34" charset="0"/>
            </a:endParaRPr>
          </a:p>
          <a:p>
            <a:pPr algn="ctr"/>
            <a:endParaRPr lang="en-GB">
              <a:solidFill>
                <a:srgbClr val="202124"/>
              </a:solidFill>
              <a:latin typeface="arial" panose="020B0604020202020204" pitchFamily="34" charset="0"/>
            </a:endParaRPr>
          </a:p>
          <a:p>
            <a:pPr algn="ctr"/>
            <a:endParaRPr lang="en-GB">
              <a:solidFill>
                <a:srgbClr val="202124"/>
              </a:solidFill>
              <a:latin typeface="arial" panose="020B0604020202020204" pitchFamily="34" charset="0"/>
            </a:endParaRPr>
          </a:p>
          <a:p>
            <a:pPr algn="ctr"/>
            <a:r>
              <a:rPr lang="en-GB" sz="2000" b="1">
                <a:solidFill>
                  <a:srgbClr val="202124"/>
                </a:solidFill>
                <a:latin typeface="arial" panose="020B0604020202020204" pitchFamily="34" charset="0"/>
              </a:rPr>
              <a:t>Attendance &lt;90%   </a:t>
            </a:r>
          </a:p>
          <a:p>
            <a:pPr algn="ctr"/>
            <a:endParaRPr lang="en-GB">
              <a:solidFill>
                <a:srgbClr val="202124"/>
              </a:solidFill>
              <a:latin typeface="arial" panose="020B0604020202020204" pitchFamily="34" charset="0"/>
            </a:endParaRPr>
          </a:p>
          <a:p>
            <a:pPr algn="ctr"/>
            <a:r>
              <a:rPr lang="en-GB">
                <a:solidFill>
                  <a:srgbClr val="202124"/>
                </a:solidFill>
                <a:latin typeface="arial" panose="020B0604020202020204" pitchFamily="34" charset="0"/>
              </a:rPr>
              <a:t>On average </a:t>
            </a:r>
            <a:r>
              <a:rPr lang="en-GB" b="1">
                <a:solidFill>
                  <a:srgbClr val="7030A0"/>
                </a:solidFill>
                <a:latin typeface="arial" panose="020B0604020202020204" pitchFamily="34" charset="0"/>
              </a:rPr>
              <a:t>one a half grades</a:t>
            </a:r>
            <a:r>
              <a:rPr lang="en-GB">
                <a:solidFill>
                  <a:srgbClr val="7030A0"/>
                </a:solidFill>
                <a:latin typeface="arial" panose="020B0604020202020204" pitchFamily="34" charset="0"/>
              </a:rPr>
              <a:t> </a:t>
            </a:r>
            <a:r>
              <a:rPr lang="en-GB">
                <a:solidFill>
                  <a:srgbClr val="202124"/>
                </a:solidFill>
                <a:latin typeface="arial" panose="020B0604020202020204" pitchFamily="34" charset="0"/>
              </a:rPr>
              <a:t>worse in every subject.</a:t>
            </a:r>
            <a:endParaRPr lang="en-GB"/>
          </a:p>
          <a:p>
            <a:endParaRPr lang="en-GB"/>
          </a:p>
          <a:p>
            <a:pPr algn="ctr"/>
            <a:endParaRPr lang="en-GB"/>
          </a:p>
          <a:p>
            <a:endParaRPr lang="en-GB"/>
          </a:p>
        </p:txBody>
      </p:sp>
      <p:pic>
        <p:nvPicPr>
          <p:cNvPr id="7" name="Picture 6" descr="A logo for a company&#10;&#10;AI-generated content may be incorrect.">
            <a:extLst>
              <a:ext uri="{FF2B5EF4-FFF2-40B4-BE49-F238E27FC236}">
                <a16:creationId xmlns:a16="http://schemas.microsoft.com/office/drawing/2014/main" id="{471D79B5-CF99-C5C2-1919-796946B56A57}"/>
              </a:ext>
            </a:extLst>
          </p:cNvPr>
          <p:cNvPicPr>
            <a:picLocks noChangeAspect="1"/>
          </p:cNvPicPr>
          <p:nvPr/>
        </p:nvPicPr>
        <p:blipFill>
          <a:blip r:embed="rId3"/>
          <a:stretch>
            <a:fillRect/>
          </a:stretch>
        </p:blipFill>
        <p:spPr>
          <a:xfrm>
            <a:off x="10067655" y="173869"/>
            <a:ext cx="1947643" cy="867070"/>
          </a:xfrm>
          <a:prstGeom prst="rect">
            <a:avLst/>
          </a:prstGeom>
        </p:spPr>
      </p:pic>
      <p:pic>
        <p:nvPicPr>
          <p:cNvPr id="9" name="Picture 8" descr="A logo for a company&#10;&#10;AI-generated content may be incorrect.">
            <a:extLst>
              <a:ext uri="{FF2B5EF4-FFF2-40B4-BE49-F238E27FC236}">
                <a16:creationId xmlns:a16="http://schemas.microsoft.com/office/drawing/2014/main" id="{426F37D0-FF40-4EBC-C01C-37D86E90A300}"/>
              </a:ext>
            </a:extLst>
          </p:cNvPr>
          <p:cNvPicPr>
            <a:picLocks noChangeAspect="1"/>
          </p:cNvPicPr>
          <p:nvPr/>
        </p:nvPicPr>
        <p:blipFill>
          <a:blip r:embed="rId4"/>
          <a:stretch>
            <a:fillRect/>
          </a:stretch>
        </p:blipFill>
        <p:spPr>
          <a:xfrm>
            <a:off x="9976331" y="5180391"/>
            <a:ext cx="2120548" cy="1555735"/>
          </a:xfrm>
          <a:prstGeom prst="rect">
            <a:avLst/>
          </a:prstGeom>
        </p:spPr>
      </p:pic>
    </p:spTree>
    <p:extLst>
      <p:ext uri="{BB962C8B-B14F-4D97-AF65-F5344CB8AC3E}">
        <p14:creationId xmlns:p14="http://schemas.microsoft.com/office/powerpoint/2010/main" val="2512868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2A92-17CF-1B18-56B9-30AAE00C219A}"/>
              </a:ext>
            </a:extLst>
          </p:cNvPr>
          <p:cNvSpPr>
            <a:spLocks noGrp="1"/>
          </p:cNvSpPr>
          <p:nvPr>
            <p:ph type="title"/>
          </p:nvPr>
        </p:nvSpPr>
        <p:spPr/>
        <p:txBody>
          <a:bodyPr/>
          <a:lstStyle/>
          <a:p>
            <a:r>
              <a:rPr lang="en-US"/>
              <a:t>Important dates</a:t>
            </a:r>
          </a:p>
        </p:txBody>
      </p:sp>
      <p:graphicFrame>
        <p:nvGraphicFramePr>
          <p:cNvPr id="4" name="Table 3">
            <a:extLst>
              <a:ext uri="{FF2B5EF4-FFF2-40B4-BE49-F238E27FC236}">
                <a16:creationId xmlns:a16="http://schemas.microsoft.com/office/drawing/2014/main" id="{F4D3B605-5A6C-3BE5-6FC6-A6B0E90CC0F1}"/>
              </a:ext>
            </a:extLst>
          </p:cNvPr>
          <p:cNvGraphicFramePr>
            <a:graphicFrameLocks noGrp="1"/>
          </p:cNvGraphicFramePr>
          <p:nvPr>
            <p:extLst>
              <p:ext uri="{D42A27DB-BD31-4B8C-83A1-F6EECF244321}">
                <p14:modId xmlns:p14="http://schemas.microsoft.com/office/powerpoint/2010/main" val="3368493789"/>
              </p:ext>
            </p:extLst>
          </p:nvPr>
        </p:nvGraphicFramePr>
        <p:xfrm>
          <a:off x="672035" y="1717892"/>
          <a:ext cx="8002653" cy="4398558"/>
        </p:xfrm>
        <a:graphic>
          <a:graphicData uri="http://schemas.openxmlformats.org/drawingml/2006/table">
            <a:tbl>
              <a:tblPr firstRow="1" bandRow="1">
                <a:tableStyleId>{5940675A-B579-460E-94D1-54222C63F5DA}</a:tableStyleId>
              </a:tblPr>
              <a:tblGrid>
                <a:gridCol w="3132232">
                  <a:extLst>
                    <a:ext uri="{9D8B030D-6E8A-4147-A177-3AD203B41FA5}">
                      <a16:colId xmlns:a16="http://schemas.microsoft.com/office/drawing/2014/main" val="4264224584"/>
                    </a:ext>
                  </a:extLst>
                </a:gridCol>
                <a:gridCol w="4870421">
                  <a:extLst>
                    <a:ext uri="{9D8B030D-6E8A-4147-A177-3AD203B41FA5}">
                      <a16:colId xmlns:a16="http://schemas.microsoft.com/office/drawing/2014/main" val="771476699"/>
                    </a:ext>
                  </a:extLst>
                </a:gridCol>
              </a:tblGrid>
              <a:tr h="733093">
                <a:tc>
                  <a:txBody>
                    <a:bodyPr/>
                    <a:lstStyle/>
                    <a:p>
                      <a:pPr algn="r"/>
                      <a:r>
                        <a:rPr lang="en-GB" sz="2000"/>
                        <a:t>Mock Examinations</a:t>
                      </a:r>
                    </a:p>
                  </a:txBody>
                  <a:tcPr anchor="ctr"/>
                </a:tc>
                <a:tc>
                  <a:txBody>
                    <a:bodyPr/>
                    <a:lstStyle/>
                    <a:p>
                      <a:r>
                        <a:rPr lang="en-GB" sz="2000"/>
                        <a:t>10th – 21st November</a:t>
                      </a:r>
                    </a:p>
                  </a:txBody>
                  <a:tcPr anchor="ctr"/>
                </a:tc>
                <a:extLst>
                  <a:ext uri="{0D108BD9-81ED-4DB2-BD59-A6C34878D82A}">
                    <a16:rowId xmlns:a16="http://schemas.microsoft.com/office/drawing/2014/main" val="3214911451"/>
                  </a:ext>
                </a:extLst>
              </a:tr>
              <a:tr h="733093">
                <a:tc>
                  <a:txBody>
                    <a:bodyPr/>
                    <a:lstStyle/>
                    <a:p>
                      <a:pPr algn="r"/>
                      <a:r>
                        <a:rPr lang="en-GB" sz="2000"/>
                        <a:t>College Applications</a:t>
                      </a:r>
                    </a:p>
                  </a:txBody>
                  <a:tcPr anchor="ctr"/>
                </a:tc>
                <a:tc>
                  <a:txBody>
                    <a:bodyPr/>
                    <a:lstStyle/>
                    <a:p>
                      <a:r>
                        <a:rPr lang="en-GB" sz="2000"/>
                        <a:t>December / January (check newsletter)</a:t>
                      </a:r>
                    </a:p>
                  </a:txBody>
                  <a:tcPr anchor="ctr"/>
                </a:tc>
                <a:extLst>
                  <a:ext uri="{0D108BD9-81ED-4DB2-BD59-A6C34878D82A}">
                    <a16:rowId xmlns:a16="http://schemas.microsoft.com/office/drawing/2014/main" val="3090120498"/>
                  </a:ext>
                </a:extLst>
              </a:tr>
              <a:tr h="733093">
                <a:tc>
                  <a:txBody>
                    <a:bodyPr/>
                    <a:lstStyle/>
                    <a:p>
                      <a:pPr algn="r"/>
                      <a:r>
                        <a:rPr lang="en-GB" sz="2000"/>
                        <a:t>Subject Consultation Evening</a:t>
                      </a:r>
                    </a:p>
                  </a:txBody>
                  <a:tcPr anchor="ctr"/>
                </a:tc>
                <a:tc>
                  <a:txBody>
                    <a:bodyPr/>
                    <a:lstStyle/>
                    <a:p>
                      <a:r>
                        <a:rPr lang="en-GB" sz="2000"/>
                        <a:t>17th December</a:t>
                      </a:r>
                    </a:p>
                  </a:txBody>
                  <a:tcPr anchor="ctr"/>
                </a:tc>
                <a:extLst>
                  <a:ext uri="{0D108BD9-81ED-4DB2-BD59-A6C34878D82A}">
                    <a16:rowId xmlns:a16="http://schemas.microsoft.com/office/drawing/2014/main" val="591919345"/>
                  </a:ext>
                </a:extLst>
              </a:tr>
              <a:tr h="733093">
                <a:tc>
                  <a:txBody>
                    <a:bodyPr/>
                    <a:lstStyle/>
                    <a:p>
                      <a:pPr algn="r"/>
                      <a:r>
                        <a:rPr lang="en-GB" sz="2000"/>
                        <a:t>Mock Examinations</a:t>
                      </a:r>
                    </a:p>
                  </a:txBody>
                  <a:tcPr anchor="ctr"/>
                </a:tc>
                <a:tc>
                  <a:txBody>
                    <a:bodyPr/>
                    <a:lstStyle/>
                    <a:p>
                      <a:r>
                        <a:rPr lang="en-GB" sz="2000"/>
                        <a:t>2nd March – 12th March</a:t>
                      </a:r>
                    </a:p>
                  </a:txBody>
                  <a:tcPr anchor="ctr"/>
                </a:tc>
                <a:extLst>
                  <a:ext uri="{0D108BD9-81ED-4DB2-BD59-A6C34878D82A}">
                    <a16:rowId xmlns:a16="http://schemas.microsoft.com/office/drawing/2014/main" val="4204395946"/>
                  </a:ext>
                </a:extLst>
              </a:tr>
              <a:tr h="733093">
                <a:tc>
                  <a:txBody>
                    <a:bodyPr/>
                    <a:lstStyle/>
                    <a:p>
                      <a:pPr lvl="0" algn="r">
                        <a:buNone/>
                      </a:pPr>
                      <a:r>
                        <a:rPr lang="en-GB" sz="2000"/>
                        <a:t>GCSE Exam Session</a:t>
                      </a:r>
                    </a:p>
                  </a:txBody>
                  <a:tcPr anchor="ctr"/>
                </a:tc>
                <a:tc>
                  <a:txBody>
                    <a:bodyPr/>
                    <a:lstStyle/>
                    <a:p>
                      <a:pPr lvl="0">
                        <a:buNone/>
                      </a:pPr>
                      <a:r>
                        <a:rPr lang="en-GB" sz="2000"/>
                        <a:t>4th May – 26th June (NB Half Term)</a:t>
                      </a:r>
                    </a:p>
                  </a:txBody>
                  <a:tcPr anchor="ctr"/>
                </a:tc>
                <a:extLst>
                  <a:ext uri="{0D108BD9-81ED-4DB2-BD59-A6C34878D82A}">
                    <a16:rowId xmlns:a16="http://schemas.microsoft.com/office/drawing/2014/main" val="2362251254"/>
                  </a:ext>
                </a:extLst>
              </a:tr>
              <a:tr h="733093">
                <a:tc>
                  <a:txBody>
                    <a:bodyPr/>
                    <a:lstStyle/>
                    <a:p>
                      <a:pPr lvl="0" algn="r">
                        <a:buNone/>
                      </a:pPr>
                      <a:r>
                        <a:rPr lang="en-GB" sz="2000"/>
                        <a:t>Results Day</a:t>
                      </a:r>
                    </a:p>
                  </a:txBody>
                  <a:tcPr anchor="ctr"/>
                </a:tc>
                <a:tc>
                  <a:txBody>
                    <a:bodyPr/>
                    <a:lstStyle/>
                    <a:p>
                      <a:pPr lvl="0">
                        <a:buNone/>
                      </a:pPr>
                      <a:r>
                        <a:rPr lang="en-GB" sz="2000"/>
                        <a:t>20th August</a:t>
                      </a:r>
                    </a:p>
                  </a:txBody>
                  <a:tcPr anchor="ctr"/>
                </a:tc>
                <a:extLst>
                  <a:ext uri="{0D108BD9-81ED-4DB2-BD59-A6C34878D82A}">
                    <a16:rowId xmlns:a16="http://schemas.microsoft.com/office/drawing/2014/main" val="1714876341"/>
                  </a:ext>
                </a:extLst>
              </a:tr>
            </a:tbl>
          </a:graphicData>
        </a:graphic>
      </p:graphicFrame>
      <p:pic>
        <p:nvPicPr>
          <p:cNvPr id="5" name="Picture 4" descr="A logo for a company&#10;&#10;AI-generated content may be incorrect.">
            <a:extLst>
              <a:ext uri="{FF2B5EF4-FFF2-40B4-BE49-F238E27FC236}">
                <a16:creationId xmlns:a16="http://schemas.microsoft.com/office/drawing/2014/main" id="{3755A822-B2F9-6875-0FA6-D36E97D8FF74}"/>
              </a:ext>
            </a:extLst>
          </p:cNvPr>
          <p:cNvPicPr>
            <a:picLocks noChangeAspect="1"/>
          </p:cNvPicPr>
          <p:nvPr/>
        </p:nvPicPr>
        <p:blipFill>
          <a:blip r:embed="rId2"/>
          <a:stretch>
            <a:fillRect/>
          </a:stretch>
        </p:blipFill>
        <p:spPr>
          <a:xfrm>
            <a:off x="10067655" y="173869"/>
            <a:ext cx="1947643" cy="867070"/>
          </a:xfrm>
          <a:prstGeom prst="rect">
            <a:avLst/>
          </a:prstGeom>
        </p:spPr>
      </p:pic>
      <p:pic>
        <p:nvPicPr>
          <p:cNvPr id="7" name="Picture 6" descr="A logo for a company&#10;&#10;AI-generated content may be incorrect.">
            <a:extLst>
              <a:ext uri="{FF2B5EF4-FFF2-40B4-BE49-F238E27FC236}">
                <a16:creationId xmlns:a16="http://schemas.microsoft.com/office/drawing/2014/main" id="{CB53E624-445E-5AB6-974F-CFF9E80F673F}"/>
              </a:ext>
            </a:extLst>
          </p:cNvPr>
          <p:cNvPicPr>
            <a:picLocks noChangeAspect="1"/>
          </p:cNvPicPr>
          <p:nvPr/>
        </p:nvPicPr>
        <p:blipFill>
          <a:blip r:embed="rId3"/>
          <a:stretch>
            <a:fillRect/>
          </a:stretch>
        </p:blipFill>
        <p:spPr>
          <a:xfrm>
            <a:off x="9976331" y="5180391"/>
            <a:ext cx="2120548" cy="1555735"/>
          </a:xfrm>
          <a:prstGeom prst="rect">
            <a:avLst/>
          </a:prstGeom>
        </p:spPr>
      </p:pic>
    </p:spTree>
    <p:extLst>
      <p:ext uri="{BB962C8B-B14F-4D97-AF65-F5344CB8AC3E}">
        <p14:creationId xmlns:p14="http://schemas.microsoft.com/office/powerpoint/2010/main" val="492806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78BA0-3B93-4F68-8733-176A27C813BE}"/>
              </a:ext>
            </a:extLst>
          </p:cNvPr>
          <p:cNvSpPr>
            <a:spLocks noGrp="1"/>
          </p:cNvSpPr>
          <p:nvPr>
            <p:ph type="title"/>
          </p:nvPr>
        </p:nvSpPr>
        <p:spPr/>
        <p:txBody>
          <a:bodyPr/>
          <a:lstStyle/>
          <a:p>
            <a:r>
              <a:rPr lang="en-US"/>
              <a:t>Exam Stress Management</a:t>
            </a:r>
            <a:endParaRPr lang="en-GB"/>
          </a:p>
        </p:txBody>
      </p:sp>
      <p:sp>
        <p:nvSpPr>
          <p:cNvPr id="3" name="Content Placeholder 2">
            <a:extLst>
              <a:ext uri="{FF2B5EF4-FFF2-40B4-BE49-F238E27FC236}">
                <a16:creationId xmlns:a16="http://schemas.microsoft.com/office/drawing/2014/main" id="{1B0F61FF-70D1-441B-BBCB-0D951FB290F1}"/>
              </a:ext>
            </a:extLst>
          </p:cNvPr>
          <p:cNvSpPr>
            <a:spLocks noGrp="1"/>
          </p:cNvSpPr>
          <p:nvPr>
            <p:ph idx="1"/>
          </p:nvPr>
        </p:nvSpPr>
        <p:spPr>
          <a:xfrm>
            <a:off x="677334" y="1276669"/>
            <a:ext cx="8596668" cy="4764693"/>
          </a:xfrm>
        </p:spPr>
        <p:txBody>
          <a:bodyPr vert="horz" lIns="91440" tIns="45720" rIns="91440" bIns="45720" rtlCol="0" anchor="t">
            <a:normAutofit/>
          </a:bodyPr>
          <a:lstStyle/>
          <a:p>
            <a:r>
              <a:rPr lang="en-GB" sz="2400"/>
              <a:t>It's OK to feel anxious – it can be a good thing!</a:t>
            </a:r>
            <a:endParaRPr lang="en-US" sz="2400"/>
          </a:p>
          <a:p>
            <a:r>
              <a:rPr lang="en-GB" sz="2400">
                <a:solidFill>
                  <a:srgbClr val="202124"/>
                </a:solidFill>
                <a:ea typeface="+mn-lt"/>
                <a:cs typeface="+mn-lt"/>
              </a:rPr>
              <a:t>Anxiety isn't necessarily a bad thing. </a:t>
            </a:r>
            <a:r>
              <a:rPr lang="en-GB" sz="2400">
                <a:solidFill>
                  <a:srgbClr val="040C28"/>
                </a:solidFill>
                <a:ea typeface="+mn-lt"/>
                <a:cs typeface="+mn-lt"/>
              </a:rPr>
              <a:t>It can spur us on, help us stay alert, make us aware of risks and motivate us to solve problems</a:t>
            </a:r>
            <a:r>
              <a:rPr lang="en-GB" sz="2400">
                <a:solidFill>
                  <a:srgbClr val="202124"/>
                </a:solidFill>
                <a:ea typeface="+mn-lt"/>
                <a:cs typeface="+mn-lt"/>
              </a:rPr>
              <a:t>.</a:t>
            </a:r>
            <a:endParaRPr lang="en-GB" sz="2000"/>
          </a:p>
        </p:txBody>
      </p:sp>
      <p:pic>
        <p:nvPicPr>
          <p:cNvPr id="4" name="Picture 3" descr="A screenshot of a white box with colorful text&#10;&#10;Description automatically generated">
            <a:extLst>
              <a:ext uri="{FF2B5EF4-FFF2-40B4-BE49-F238E27FC236}">
                <a16:creationId xmlns:a16="http://schemas.microsoft.com/office/drawing/2014/main" id="{FC6A1DBD-4A87-4E7F-C0F8-D3DAFEE0AA9F}"/>
              </a:ext>
            </a:extLst>
          </p:cNvPr>
          <p:cNvPicPr>
            <a:picLocks noChangeAspect="1"/>
          </p:cNvPicPr>
          <p:nvPr/>
        </p:nvPicPr>
        <p:blipFill>
          <a:blip r:embed="rId2"/>
          <a:stretch>
            <a:fillRect/>
          </a:stretch>
        </p:blipFill>
        <p:spPr>
          <a:xfrm>
            <a:off x="1355686" y="3132167"/>
            <a:ext cx="7592291" cy="3726852"/>
          </a:xfrm>
          <a:prstGeom prst="rect">
            <a:avLst/>
          </a:prstGeom>
        </p:spPr>
      </p:pic>
      <p:pic>
        <p:nvPicPr>
          <p:cNvPr id="6" name="Picture 5" descr="A logo for a company&#10;&#10;AI-generated content may be incorrect.">
            <a:extLst>
              <a:ext uri="{FF2B5EF4-FFF2-40B4-BE49-F238E27FC236}">
                <a16:creationId xmlns:a16="http://schemas.microsoft.com/office/drawing/2014/main" id="{E0751332-EDD9-844B-E048-6ED561E5EAAC}"/>
              </a:ext>
            </a:extLst>
          </p:cNvPr>
          <p:cNvPicPr>
            <a:picLocks noChangeAspect="1"/>
          </p:cNvPicPr>
          <p:nvPr/>
        </p:nvPicPr>
        <p:blipFill>
          <a:blip r:embed="rId3"/>
          <a:stretch>
            <a:fillRect/>
          </a:stretch>
        </p:blipFill>
        <p:spPr>
          <a:xfrm>
            <a:off x="10067655" y="173869"/>
            <a:ext cx="1947643" cy="867070"/>
          </a:xfrm>
          <a:prstGeom prst="rect">
            <a:avLst/>
          </a:prstGeom>
        </p:spPr>
      </p:pic>
      <p:pic>
        <p:nvPicPr>
          <p:cNvPr id="8" name="Picture 7" descr="A logo for a company&#10;&#10;AI-generated content may be incorrect.">
            <a:extLst>
              <a:ext uri="{FF2B5EF4-FFF2-40B4-BE49-F238E27FC236}">
                <a16:creationId xmlns:a16="http://schemas.microsoft.com/office/drawing/2014/main" id="{A342CAF0-FD46-7CE2-B4D6-CF4241F9E5B2}"/>
              </a:ext>
            </a:extLst>
          </p:cNvPr>
          <p:cNvPicPr>
            <a:picLocks noChangeAspect="1"/>
          </p:cNvPicPr>
          <p:nvPr/>
        </p:nvPicPr>
        <p:blipFill>
          <a:blip r:embed="rId4"/>
          <a:stretch>
            <a:fillRect/>
          </a:stretch>
        </p:blipFill>
        <p:spPr>
          <a:xfrm>
            <a:off x="9976331" y="5180391"/>
            <a:ext cx="2120548" cy="1555735"/>
          </a:xfrm>
          <a:prstGeom prst="rect">
            <a:avLst/>
          </a:prstGeom>
        </p:spPr>
      </p:pic>
    </p:spTree>
    <p:extLst>
      <p:ext uri="{BB962C8B-B14F-4D97-AF65-F5344CB8AC3E}">
        <p14:creationId xmlns:p14="http://schemas.microsoft.com/office/powerpoint/2010/main" val="287142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9E2D7-25FE-268C-BED0-220A7AC689D8}"/>
              </a:ext>
            </a:extLst>
          </p:cNvPr>
          <p:cNvSpPr>
            <a:spLocks noGrp="1"/>
          </p:cNvSpPr>
          <p:nvPr>
            <p:ph type="title"/>
          </p:nvPr>
        </p:nvSpPr>
        <p:spPr/>
        <p:txBody>
          <a:bodyPr/>
          <a:lstStyle/>
          <a:p>
            <a:r>
              <a:rPr lang="en-GB"/>
              <a:t>General stress management tips</a:t>
            </a:r>
          </a:p>
        </p:txBody>
      </p:sp>
      <p:sp>
        <p:nvSpPr>
          <p:cNvPr id="3" name="Content Placeholder 2">
            <a:extLst>
              <a:ext uri="{FF2B5EF4-FFF2-40B4-BE49-F238E27FC236}">
                <a16:creationId xmlns:a16="http://schemas.microsoft.com/office/drawing/2014/main" id="{C49BB39E-3462-38F8-F84A-746A1CDFDB35}"/>
              </a:ext>
            </a:extLst>
          </p:cNvPr>
          <p:cNvSpPr>
            <a:spLocks noGrp="1"/>
          </p:cNvSpPr>
          <p:nvPr>
            <p:ph idx="1"/>
          </p:nvPr>
        </p:nvSpPr>
        <p:spPr>
          <a:xfrm>
            <a:off x="677334" y="1398589"/>
            <a:ext cx="8596668" cy="3880773"/>
          </a:xfrm>
        </p:spPr>
        <p:txBody>
          <a:bodyPr vert="horz" lIns="91440" tIns="45720" rIns="91440" bIns="45720" rtlCol="0" anchor="t">
            <a:normAutofit/>
          </a:bodyPr>
          <a:lstStyle/>
          <a:p>
            <a:r>
              <a:rPr lang="en-GB"/>
              <a:t>Be prepared! A lot of the anxiety can be prevented with good preparation – early revision, looking at past papers, schoolwork etc. </a:t>
            </a:r>
            <a:endParaRPr lang="en-US"/>
          </a:p>
          <a:p>
            <a:r>
              <a:rPr lang="en-GB"/>
              <a:t>Exercise</a:t>
            </a:r>
          </a:p>
          <a:p>
            <a:r>
              <a:rPr lang="en-GB"/>
              <a:t>Eating healthily</a:t>
            </a:r>
          </a:p>
          <a:p>
            <a:r>
              <a:rPr lang="en-GB"/>
              <a:t>Sleep</a:t>
            </a:r>
          </a:p>
          <a:p>
            <a:r>
              <a:rPr lang="en-GB"/>
              <a:t>Limit time of social media/electronics. </a:t>
            </a:r>
          </a:p>
          <a:p>
            <a:endParaRPr lang="en-GB"/>
          </a:p>
          <a:p>
            <a:pPr marL="0" indent="0">
              <a:buNone/>
            </a:pPr>
            <a:endParaRPr lang="en-GB"/>
          </a:p>
        </p:txBody>
      </p:sp>
      <p:pic>
        <p:nvPicPr>
          <p:cNvPr id="6" name="Picture 5">
            <a:extLst>
              <a:ext uri="{FF2B5EF4-FFF2-40B4-BE49-F238E27FC236}">
                <a16:creationId xmlns:a16="http://schemas.microsoft.com/office/drawing/2014/main" id="{4BAA14EA-5859-C94B-E3C6-490F622312B9}"/>
              </a:ext>
            </a:extLst>
          </p:cNvPr>
          <p:cNvPicPr>
            <a:picLocks noChangeAspect="1"/>
          </p:cNvPicPr>
          <p:nvPr/>
        </p:nvPicPr>
        <p:blipFill>
          <a:blip r:embed="rId2"/>
          <a:stretch>
            <a:fillRect/>
          </a:stretch>
        </p:blipFill>
        <p:spPr>
          <a:xfrm>
            <a:off x="1219200" y="3780794"/>
            <a:ext cx="2175164" cy="2746193"/>
          </a:xfrm>
          <a:prstGeom prst="rect">
            <a:avLst/>
          </a:prstGeom>
        </p:spPr>
      </p:pic>
      <p:pic>
        <p:nvPicPr>
          <p:cNvPr id="7" name="Picture 6" descr="A blue square with arrows around it&#10;&#10;Description automatically generated">
            <a:extLst>
              <a:ext uri="{FF2B5EF4-FFF2-40B4-BE49-F238E27FC236}">
                <a16:creationId xmlns:a16="http://schemas.microsoft.com/office/drawing/2014/main" id="{63478B92-175E-4B77-9EF0-63E32E8E39B0}"/>
              </a:ext>
            </a:extLst>
          </p:cNvPr>
          <p:cNvPicPr>
            <a:picLocks noChangeAspect="1"/>
          </p:cNvPicPr>
          <p:nvPr/>
        </p:nvPicPr>
        <p:blipFill>
          <a:blip r:embed="rId3"/>
          <a:stretch>
            <a:fillRect/>
          </a:stretch>
        </p:blipFill>
        <p:spPr>
          <a:xfrm>
            <a:off x="3976255" y="3890818"/>
            <a:ext cx="2743200" cy="2540000"/>
          </a:xfrm>
          <a:prstGeom prst="rect">
            <a:avLst/>
          </a:prstGeom>
        </p:spPr>
      </p:pic>
      <p:pic>
        <p:nvPicPr>
          <p:cNvPr id="8" name="Picture 7" descr="A white sign with black text&#10;&#10;Description automatically generated">
            <a:extLst>
              <a:ext uri="{FF2B5EF4-FFF2-40B4-BE49-F238E27FC236}">
                <a16:creationId xmlns:a16="http://schemas.microsoft.com/office/drawing/2014/main" id="{B68BBB75-D40D-7248-592C-8F74B656BF6C}"/>
              </a:ext>
            </a:extLst>
          </p:cNvPr>
          <p:cNvPicPr>
            <a:picLocks noChangeAspect="1"/>
          </p:cNvPicPr>
          <p:nvPr/>
        </p:nvPicPr>
        <p:blipFill>
          <a:blip r:embed="rId4"/>
          <a:stretch>
            <a:fillRect/>
          </a:stretch>
        </p:blipFill>
        <p:spPr>
          <a:xfrm>
            <a:off x="7342909" y="3885218"/>
            <a:ext cx="2286000" cy="2620473"/>
          </a:xfrm>
          <a:prstGeom prst="rect">
            <a:avLst/>
          </a:prstGeom>
        </p:spPr>
      </p:pic>
      <p:pic>
        <p:nvPicPr>
          <p:cNvPr id="9" name="Picture 8" descr="A poster with text and symbols on it&#10;&#10;Description automatically generated">
            <a:extLst>
              <a:ext uri="{FF2B5EF4-FFF2-40B4-BE49-F238E27FC236}">
                <a16:creationId xmlns:a16="http://schemas.microsoft.com/office/drawing/2014/main" id="{5247C1AB-0DF6-5952-E7B2-22E5B498581F}"/>
              </a:ext>
            </a:extLst>
          </p:cNvPr>
          <p:cNvPicPr>
            <a:picLocks noChangeAspect="1"/>
          </p:cNvPicPr>
          <p:nvPr/>
        </p:nvPicPr>
        <p:blipFill>
          <a:blip r:embed="rId5"/>
          <a:stretch>
            <a:fillRect/>
          </a:stretch>
        </p:blipFill>
        <p:spPr>
          <a:xfrm>
            <a:off x="9337963" y="355369"/>
            <a:ext cx="2673928" cy="3085408"/>
          </a:xfrm>
          <a:prstGeom prst="rect">
            <a:avLst/>
          </a:prstGeom>
        </p:spPr>
      </p:pic>
      <p:pic>
        <p:nvPicPr>
          <p:cNvPr id="5" name="Picture 4" descr="A logo for a company&#10;&#10;AI-generated content may be incorrect.">
            <a:extLst>
              <a:ext uri="{FF2B5EF4-FFF2-40B4-BE49-F238E27FC236}">
                <a16:creationId xmlns:a16="http://schemas.microsoft.com/office/drawing/2014/main" id="{BC62ACFA-9E64-5061-7F3C-D4F3B01826A1}"/>
              </a:ext>
            </a:extLst>
          </p:cNvPr>
          <p:cNvPicPr>
            <a:picLocks noChangeAspect="1"/>
          </p:cNvPicPr>
          <p:nvPr/>
        </p:nvPicPr>
        <p:blipFill>
          <a:blip r:embed="rId6"/>
          <a:stretch>
            <a:fillRect/>
          </a:stretch>
        </p:blipFill>
        <p:spPr>
          <a:xfrm>
            <a:off x="9976331" y="5180391"/>
            <a:ext cx="2120548" cy="1555735"/>
          </a:xfrm>
          <a:prstGeom prst="rect">
            <a:avLst/>
          </a:prstGeom>
        </p:spPr>
      </p:pic>
    </p:spTree>
    <p:extLst>
      <p:ext uri="{BB962C8B-B14F-4D97-AF65-F5344CB8AC3E}">
        <p14:creationId xmlns:p14="http://schemas.microsoft.com/office/powerpoint/2010/main" val="161977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stress management&#10;&#10;Description automatically generated">
            <a:extLst>
              <a:ext uri="{FF2B5EF4-FFF2-40B4-BE49-F238E27FC236}">
                <a16:creationId xmlns:a16="http://schemas.microsoft.com/office/drawing/2014/main" id="{8198F2D9-6FD3-25DA-FB74-DEC8D100EF63}"/>
              </a:ext>
            </a:extLst>
          </p:cNvPr>
          <p:cNvPicPr>
            <a:picLocks noChangeAspect="1"/>
          </p:cNvPicPr>
          <p:nvPr/>
        </p:nvPicPr>
        <p:blipFill>
          <a:blip r:embed="rId2"/>
          <a:stretch>
            <a:fillRect/>
          </a:stretch>
        </p:blipFill>
        <p:spPr>
          <a:xfrm>
            <a:off x="5601732" y="1649177"/>
            <a:ext cx="4459853" cy="4388673"/>
          </a:xfrm>
          <a:prstGeom prst="rect">
            <a:avLst/>
          </a:prstGeom>
        </p:spPr>
      </p:pic>
      <p:sp>
        <p:nvSpPr>
          <p:cNvPr id="5" name="Title 4">
            <a:extLst>
              <a:ext uri="{FF2B5EF4-FFF2-40B4-BE49-F238E27FC236}">
                <a16:creationId xmlns:a16="http://schemas.microsoft.com/office/drawing/2014/main" id="{179E0904-D74E-5D05-4CC0-099A6DB22884}"/>
              </a:ext>
            </a:extLst>
          </p:cNvPr>
          <p:cNvSpPr>
            <a:spLocks noGrp="1"/>
          </p:cNvSpPr>
          <p:nvPr>
            <p:ph type="title"/>
          </p:nvPr>
        </p:nvSpPr>
        <p:spPr/>
        <p:txBody>
          <a:bodyPr/>
          <a:lstStyle/>
          <a:p>
            <a:r>
              <a:rPr lang="en-GB"/>
              <a:t>What are we doing in school?</a:t>
            </a:r>
          </a:p>
        </p:txBody>
      </p:sp>
      <p:sp>
        <p:nvSpPr>
          <p:cNvPr id="7" name="Content Placeholder 6">
            <a:extLst>
              <a:ext uri="{FF2B5EF4-FFF2-40B4-BE49-F238E27FC236}">
                <a16:creationId xmlns:a16="http://schemas.microsoft.com/office/drawing/2014/main" id="{5700F4A5-89AC-0716-10AA-B933779D70F3}"/>
              </a:ext>
            </a:extLst>
          </p:cNvPr>
          <p:cNvSpPr>
            <a:spLocks noGrp="1"/>
          </p:cNvSpPr>
          <p:nvPr>
            <p:ph sz="half" idx="1"/>
          </p:nvPr>
        </p:nvSpPr>
        <p:spPr>
          <a:xfrm>
            <a:off x="677334" y="1707508"/>
            <a:ext cx="4997521" cy="4323556"/>
          </a:xfrm>
        </p:spPr>
        <p:txBody>
          <a:bodyPr vert="horz" lIns="91440" tIns="45720" rIns="91440" bIns="45720" rtlCol="0" anchor="t">
            <a:normAutofit/>
          </a:bodyPr>
          <a:lstStyle/>
          <a:p>
            <a:r>
              <a:rPr lang="en-GB"/>
              <a:t>Tutor program now includes revision skills and exam stress management on a weekly basis</a:t>
            </a:r>
            <a:endParaRPr lang="en-US"/>
          </a:p>
          <a:p>
            <a:r>
              <a:rPr lang="en-GB"/>
              <a:t>More focus on exam techniques in lessons to support students feel prepared. </a:t>
            </a:r>
          </a:p>
          <a:p>
            <a:r>
              <a:rPr lang="en-GB"/>
              <a:t>Careers guidance in school to help with important decisions. </a:t>
            </a:r>
          </a:p>
          <a:p>
            <a:r>
              <a:rPr lang="en-GB"/>
              <a:t>BRIYM counselling – 1:1 but also will be visiting tutor groups to offer support. </a:t>
            </a:r>
          </a:p>
          <a:p>
            <a:r>
              <a:rPr lang="en-GB">
                <a:ea typeface="+mn-lt"/>
                <a:cs typeface="+mn-lt"/>
                <a:hlinkClick r:id="rId3"/>
              </a:rPr>
              <a:t>https://www.briym.co.uk/parents</a:t>
            </a:r>
            <a:r>
              <a:rPr lang="en-GB">
                <a:ea typeface="+mn-lt"/>
                <a:cs typeface="+mn-lt"/>
              </a:rPr>
              <a:t> </a:t>
            </a:r>
            <a:endParaRPr lang="en-GB"/>
          </a:p>
        </p:txBody>
      </p:sp>
      <p:pic>
        <p:nvPicPr>
          <p:cNvPr id="3" name="Picture 2" descr="A logo for a company&#10;&#10;AI-generated content may be incorrect.">
            <a:extLst>
              <a:ext uri="{FF2B5EF4-FFF2-40B4-BE49-F238E27FC236}">
                <a16:creationId xmlns:a16="http://schemas.microsoft.com/office/drawing/2014/main" id="{C6236C0E-E0F9-1F48-A98D-5AC35B5014FE}"/>
              </a:ext>
            </a:extLst>
          </p:cNvPr>
          <p:cNvPicPr>
            <a:picLocks noChangeAspect="1"/>
          </p:cNvPicPr>
          <p:nvPr/>
        </p:nvPicPr>
        <p:blipFill>
          <a:blip r:embed="rId4"/>
          <a:stretch>
            <a:fillRect/>
          </a:stretch>
        </p:blipFill>
        <p:spPr>
          <a:xfrm>
            <a:off x="10067655" y="173869"/>
            <a:ext cx="1947643" cy="867070"/>
          </a:xfrm>
          <a:prstGeom prst="rect">
            <a:avLst/>
          </a:prstGeom>
        </p:spPr>
      </p:pic>
      <p:pic>
        <p:nvPicPr>
          <p:cNvPr id="8" name="Picture 7" descr="A logo for a company&#10;&#10;AI-generated content may be incorrect.">
            <a:extLst>
              <a:ext uri="{FF2B5EF4-FFF2-40B4-BE49-F238E27FC236}">
                <a16:creationId xmlns:a16="http://schemas.microsoft.com/office/drawing/2014/main" id="{1F8483A1-3B86-462A-B7C4-E3A46721DCBC}"/>
              </a:ext>
            </a:extLst>
          </p:cNvPr>
          <p:cNvPicPr>
            <a:picLocks noChangeAspect="1"/>
          </p:cNvPicPr>
          <p:nvPr/>
        </p:nvPicPr>
        <p:blipFill>
          <a:blip r:embed="rId5"/>
          <a:stretch>
            <a:fillRect/>
          </a:stretch>
        </p:blipFill>
        <p:spPr>
          <a:xfrm>
            <a:off x="9976331" y="5180391"/>
            <a:ext cx="2120548" cy="1555735"/>
          </a:xfrm>
          <a:prstGeom prst="rect">
            <a:avLst/>
          </a:prstGeom>
        </p:spPr>
      </p:pic>
    </p:spTree>
    <p:extLst>
      <p:ext uri="{BB962C8B-B14F-4D97-AF65-F5344CB8AC3E}">
        <p14:creationId xmlns:p14="http://schemas.microsoft.com/office/powerpoint/2010/main" val="868570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3705E-3C54-8F6D-6A86-02E94D74803B}"/>
              </a:ext>
            </a:extLst>
          </p:cNvPr>
          <p:cNvSpPr>
            <a:spLocks noGrp="1"/>
          </p:cNvSpPr>
          <p:nvPr>
            <p:ph type="title"/>
          </p:nvPr>
        </p:nvSpPr>
        <p:spPr>
          <a:xfrm>
            <a:off x="266367" y="147263"/>
            <a:ext cx="8279882" cy="1312239"/>
          </a:xfrm>
        </p:spPr>
        <p:txBody>
          <a:bodyPr/>
          <a:lstStyle/>
          <a:p>
            <a:pPr algn="ctr"/>
            <a:r>
              <a:rPr lang="en-GB" b="1" dirty="0">
                <a:solidFill>
                  <a:srgbClr val="00B050"/>
                </a:solidFill>
              </a:rPr>
              <a:t>Students, when you need support …</a:t>
            </a:r>
            <a:endParaRPr lang="en-GB" dirty="0">
              <a:solidFill>
                <a:srgbClr val="000000"/>
              </a:solidFill>
            </a:endParaRPr>
          </a:p>
          <a:p>
            <a:endParaRPr lang="en-GB" dirty="0"/>
          </a:p>
        </p:txBody>
      </p:sp>
      <p:sp>
        <p:nvSpPr>
          <p:cNvPr id="5" name="TextBox 4">
            <a:extLst>
              <a:ext uri="{FF2B5EF4-FFF2-40B4-BE49-F238E27FC236}">
                <a16:creationId xmlns:a16="http://schemas.microsoft.com/office/drawing/2014/main" id="{05B6BF48-48ED-DD8B-C54E-067BFC57A594}"/>
              </a:ext>
            </a:extLst>
          </p:cNvPr>
          <p:cNvSpPr txBox="1"/>
          <p:nvPr/>
        </p:nvSpPr>
        <p:spPr>
          <a:xfrm>
            <a:off x="529119" y="1453793"/>
            <a:ext cx="10200525"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dirty="0">
                <a:solidFill>
                  <a:srgbClr val="0070C0"/>
                </a:solidFill>
                <a:cs typeface="Arial"/>
              </a:rPr>
              <a:t>Feeling nervous or worried are normal emotions:</a:t>
            </a:r>
            <a:r>
              <a:rPr lang="en-US" sz="3200" dirty="0">
                <a:cs typeface="Arial"/>
              </a:rPr>
              <a:t>​</a:t>
            </a:r>
          </a:p>
          <a:p>
            <a:r>
              <a:rPr lang="en-GB" sz="3200" dirty="0">
                <a:cs typeface="Arial"/>
              </a:rPr>
              <a:t>​</a:t>
            </a:r>
          </a:p>
          <a:p>
            <a:pPr marL="457200" indent="-457200">
              <a:buFont typeface="Wingdings,Sans-Serif"/>
              <a:buChar char="ü"/>
            </a:pPr>
            <a:r>
              <a:rPr lang="en-GB" sz="2800" b="1" dirty="0">
                <a:highlight>
                  <a:srgbClr val="FFFF00"/>
                </a:highlight>
                <a:cs typeface="Arial"/>
              </a:rPr>
              <a:t>Communicate</a:t>
            </a:r>
            <a:r>
              <a:rPr lang="en-GB" sz="2800" b="1" dirty="0">
                <a:cs typeface="Arial"/>
              </a:rPr>
              <a:t> with parents and teachers</a:t>
            </a:r>
            <a:r>
              <a:rPr lang="en-US" sz="2800" dirty="0">
                <a:cs typeface="Arial"/>
              </a:rPr>
              <a:t>​</a:t>
            </a:r>
          </a:p>
          <a:p>
            <a:pPr marL="457200" indent="-457200">
              <a:buFont typeface="Wingdings,Sans-Serif"/>
              <a:buChar char="ü"/>
            </a:pPr>
            <a:r>
              <a:rPr lang="en-GB" sz="2800" b="1" dirty="0">
                <a:solidFill>
                  <a:srgbClr val="7030A0"/>
                </a:solidFill>
                <a:cs typeface="Arial"/>
              </a:rPr>
              <a:t>Tutor – Exam preparation and skills time </a:t>
            </a:r>
            <a:r>
              <a:rPr lang="en-US" sz="2800" dirty="0">
                <a:cs typeface="Arial"/>
              </a:rPr>
              <a:t>​</a:t>
            </a:r>
          </a:p>
          <a:p>
            <a:pPr marL="457200" indent="-457200">
              <a:buFont typeface="Wingdings,Sans-Serif"/>
              <a:buChar char="ü"/>
            </a:pPr>
            <a:r>
              <a:rPr lang="en-GB" sz="2800" b="1" dirty="0">
                <a:solidFill>
                  <a:srgbClr val="7030A0"/>
                </a:solidFill>
                <a:cs typeface="Arial"/>
              </a:rPr>
              <a:t>Head of Year – Ms Penny-Larter</a:t>
            </a:r>
            <a:r>
              <a:rPr lang="en-GB" sz="2800" dirty="0">
                <a:cs typeface="Arial"/>
              </a:rPr>
              <a:t>​</a:t>
            </a:r>
          </a:p>
          <a:p>
            <a:pPr marL="457200" indent="-457200">
              <a:buFont typeface="Wingdings,Sans-Serif"/>
              <a:buChar char="ü"/>
            </a:pPr>
            <a:r>
              <a:rPr lang="en-GB" sz="2800" b="1" dirty="0">
                <a:cs typeface="Arial"/>
              </a:rPr>
              <a:t>Assistant Head of Year – Ms Byrne</a:t>
            </a:r>
            <a:r>
              <a:rPr lang="en-US" sz="2800" dirty="0">
                <a:cs typeface="Arial"/>
              </a:rPr>
              <a:t>​</a:t>
            </a:r>
          </a:p>
          <a:p>
            <a:pPr marL="457200" indent="-457200">
              <a:buFont typeface="Wingdings,Sans-Serif"/>
              <a:buChar char="ü"/>
            </a:pPr>
            <a:r>
              <a:rPr lang="en-US" sz="2800" b="1" dirty="0">
                <a:solidFill>
                  <a:srgbClr val="7030A0"/>
                </a:solidFill>
                <a:cs typeface="Arial"/>
              </a:rPr>
              <a:t>KS4 Raising Standards Lead – </a:t>
            </a:r>
            <a:r>
              <a:rPr lang="en-US" sz="2800" b="1" dirty="0" err="1">
                <a:solidFill>
                  <a:srgbClr val="7030A0"/>
                </a:solidFill>
                <a:cs typeface="Arial"/>
              </a:rPr>
              <a:t>Mrs</a:t>
            </a:r>
            <a:r>
              <a:rPr lang="en-US" sz="2800" b="1" dirty="0">
                <a:solidFill>
                  <a:srgbClr val="7030A0"/>
                </a:solidFill>
                <a:cs typeface="Arial"/>
              </a:rPr>
              <a:t> Scotford</a:t>
            </a:r>
          </a:p>
          <a:p>
            <a:pPr marL="457200" indent="-457200">
              <a:buFont typeface="Wingdings,Sans-Serif"/>
              <a:buChar char="ü"/>
            </a:pPr>
            <a:r>
              <a:rPr lang="en-GB" sz="2800" b="1" dirty="0" err="1">
                <a:cs typeface="Arial"/>
              </a:rPr>
              <a:t>SENco</a:t>
            </a:r>
            <a:r>
              <a:rPr lang="en-GB" sz="2800" b="1" dirty="0">
                <a:cs typeface="Arial"/>
              </a:rPr>
              <a:t> – Dr Kafka Markey </a:t>
            </a:r>
            <a:r>
              <a:rPr lang="en-US" sz="2800" dirty="0">
                <a:cs typeface="Arial"/>
              </a:rPr>
              <a:t>​- for any Access Arrangement information </a:t>
            </a:r>
            <a:r>
              <a:rPr lang="en-US" sz="2800" dirty="0">
                <a:cs typeface="Arial"/>
                <a:hlinkClick r:id="rId2"/>
              </a:rPr>
              <a:t>kafka-markeyc@deanerycofeacademy.org.uk</a:t>
            </a:r>
            <a:r>
              <a:rPr lang="en-US" sz="2800" dirty="0">
                <a:cs typeface="Arial"/>
              </a:rPr>
              <a:t> </a:t>
            </a:r>
          </a:p>
          <a:p>
            <a:pPr marL="457200" indent="-457200">
              <a:buFont typeface="Wingdings,Sans-Serif"/>
              <a:buChar char="ü"/>
            </a:pPr>
            <a:r>
              <a:rPr lang="en-GB" sz="2800" b="1" dirty="0">
                <a:solidFill>
                  <a:srgbClr val="7030A0"/>
                </a:solidFill>
                <a:cs typeface="Arial"/>
              </a:rPr>
              <a:t>Teaching Assistants </a:t>
            </a:r>
            <a:r>
              <a:rPr lang="en-US" sz="2800" dirty="0">
                <a:cs typeface="Arial"/>
              </a:rPr>
              <a:t>​</a:t>
            </a:r>
          </a:p>
          <a:p>
            <a:pPr marL="457200" indent="-457200">
              <a:buFont typeface="Wingdings,Sans-Serif"/>
              <a:buChar char="ü"/>
            </a:pPr>
            <a:r>
              <a:rPr lang="en-GB" sz="2800" b="1" dirty="0">
                <a:cs typeface="Arial"/>
              </a:rPr>
              <a:t>Post 16 and Careers </a:t>
            </a:r>
          </a:p>
        </p:txBody>
      </p:sp>
    </p:spTree>
    <p:extLst>
      <p:ext uri="{BB962C8B-B14F-4D97-AF65-F5344CB8AC3E}">
        <p14:creationId xmlns:p14="http://schemas.microsoft.com/office/powerpoint/2010/main" val="2049210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4D95304-5DF9-CF14-A38F-6658ACC958D6}"/>
              </a:ext>
            </a:extLst>
          </p:cNvPr>
          <p:cNvSpPr>
            <a:spLocks noGrp="1"/>
          </p:cNvSpPr>
          <p:nvPr>
            <p:ph type="subTitle" idx="1"/>
          </p:nvPr>
        </p:nvSpPr>
        <p:spPr>
          <a:xfrm>
            <a:off x="162865" y="5429282"/>
            <a:ext cx="9179632" cy="1307473"/>
          </a:xfrm>
        </p:spPr>
        <p:txBody>
          <a:bodyPr>
            <a:normAutofit/>
          </a:bodyPr>
          <a:lstStyle/>
          <a:p>
            <a:pPr algn="l"/>
            <a:r>
              <a:rPr lang="en-GB" sz="2400" dirty="0"/>
              <a:t>There is a booklet to take with you covering all the information given this evening. Information will also be shared on the school website. </a:t>
            </a:r>
            <a:endParaRPr lang="en-US" sz="2400" dirty="0"/>
          </a:p>
        </p:txBody>
      </p:sp>
      <p:pic>
        <p:nvPicPr>
          <p:cNvPr id="5" name="Picture 4" descr="A logo for a company&#10;&#10;AI-generated content may be incorrect.">
            <a:extLst>
              <a:ext uri="{FF2B5EF4-FFF2-40B4-BE49-F238E27FC236}">
                <a16:creationId xmlns:a16="http://schemas.microsoft.com/office/drawing/2014/main" id="{171CD60D-A548-247B-DC3E-B73C60023A20}"/>
              </a:ext>
            </a:extLst>
          </p:cNvPr>
          <p:cNvPicPr>
            <a:picLocks noChangeAspect="1"/>
          </p:cNvPicPr>
          <p:nvPr/>
        </p:nvPicPr>
        <p:blipFill>
          <a:blip r:embed="rId2"/>
          <a:stretch>
            <a:fillRect/>
          </a:stretch>
        </p:blipFill>
        <p:spPr>
          <a:xfrm>
            <a:off x="10067655" y="173869"/>
            <a:ext cx="1947643" cy="867070"/>
          </a:xfrm>
          <a:prstGeom prst="rect">
            <a:avLst/>
          </a:prstGeom>
        </p:spPr>
      </p:pic>
      <p:pic>
        <p:nvPicPr>
          <p:cNvPr id="7" name="Picture 6" descr="A logo for a company&#10;&#10;AI-generated content may be incorrect.">
            <a:extLst>
              <a:ext uri="{FF2B5EF4-FFF2-40B4-BE49-F238E27FC236}">
                <a16:creationId xmlns:a16="http://schemas.microsoft.com/office/drawing/2014/main" id="{C4267874-2F25-8E17-31DE-C6365322FE8F}"/>
              </a:ext>
            </a:extLst>
          </p:cNvPr>
          <p:cNvPicPr>
            <a:picLocks noChangeAspect="1"/>
          </p:cNvPicPr>
          <p:nvPr/>
        </p:nvPicPr>
        <p:blipFill>
          <a:blip r:embed="rId3"/>
          <a:stretch>
            <a:fillRect/>
          </a:stretch>
        </p:blipFill>
        <p:spPr>
          <a:xfrm>
            <a:off x="9976331" y="5180391"/>
            <a:ext cx="2120548" cy="1555735"/>
          </a:xfrm>
          <a:prstGeom prst="rect">
            <a:avLst/>
          </a:prstGeom>
        </p:spPr>
      </p:pic>
      <p:sp>
        <p:nvSpPr>
          <p:cNvPr id="4" name="TextBox 3">
            <a:extLst>
              <a:ext uri="{FF2B5EF4-FFF2-40B4-BE49-F238E27FC236}">
                <a16:creationId xmlns:a16="http://schemas.microsoft.com/office/drawing/2014/main" id="{F1454B14-1FD8-1BCC-2601-6815BE6EF245}"/>
              </a:ext>
            </a:extLst>
          </p:cNvPr>
          <p:cNvSpPr txBox="1"/>
          <p:nvPr/>
        </p:nvSpPr>
        <p:spPr>
          <a:xfrm>
            <a:off x="957265" y="258933"/>
            <a:ext cx="889267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dirty="0">
                <a:solidFill>
                  <a:srgbClr val="7030A0"/>
                </a:solidFill>
              </a:rPr>
              <a:t>Thursday 20th August 2026</a:t>
            </a:r>
          </a:p>
        </p:txBody>
      </p:sp>
      <p:sp>
        <p:nvSpPr>
          <p:cNvPr id="6" name="TextBox 5">
            <a:extLst>
              <a:ext uri="{FF2B5EF4-FFF2-40B4-BE49-F238E27FC236}">
                <a16:creationId xmlns:a16="http://schemas.microsoft.com/office/drawing/2014/main" id="{52664946-ACA7-915A-08C7-433BC8864BBB}"/>
              </a:ext>
            </a:extLst>
          </p:cNvPr>
          <p:cNvSpPr txBox="1"/>
          <p:nvPr/>
        </p:nvSpPr>
        <p:spPr>
          <a:xfrm>
            <a:off x="3137140" y="1266265"/>
            <a:ext cx="49242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t>We will see success together!</a:t>
            </a:r>
            <a:endParaRPr lang="en-US" sz="2800"/>
          </a:p>
        </p:txBody>
      </p:sp>
      <p:pic>
        <p:nvPicPr>
          <p:cNvPr id="8" name="Picture 7" descr="A group of people holding papers&#10;&#10;AI-generated content may be incorrect.">
            <a:extLst>
              <a:ext uri="{FF2B5EF4-FFF2-40B4-BE49-F238E27FC236}">
                <a16:creationId xmlns:a16="http://schemas.microsoft.com/office/drawing/2014/main" id="{65DBCA17-80BC-2485-D4D2-483390A9D279}"/>
              </a:ext>
            </a:extLst>
          </p:cNvPr>
          <p:cNvPicPr>
            <a:picLocks noChangeAspect="1"/>
          </p:cNvPicPr>
          <p:nvPr/>
        </p:nvPicPr>
        <p:blipFill>
          <a:blip r:embed="rId4"/>
          <a:stretch>
            <a:fillRect/>
          </a:stretch>
        </p:blipFill>
        <p:spPr>
          <a:xfrm>
            <a:off x="268733" y="1782620"/>
            <a:ext cx="3118421" cy="3284199"/>
          </a:xfrm>
          <a:prstGeom prst="rect">
            <a:avLst/>
          </a:prstGeom>
        </p:spPr>
      </p:pic>
      <p:pic>
        <p:nvPicPr>
          <p:cNvPr id="9" name="Picture 8" descr="A person holding a piece of paper&#10;&#10;AI-generated content may be incorrect.">
            <a:extLst>
              <a:ext uri="{FF2B5EF4-FFF2-40B4-BE49-F238E27FC236}">
                <a16:creationId xmlns:a16="http://schemas.microsoft.com/office/drawing/2014/main" id="{BFCD8160-215E-096C-FB67-92E6A4279D83}"/>
              </a:ext>
            </a:extLst>
          </p:cNvPr>
          <p:cNvPicPr>
            <a:picLocks noChangeAspect="1"/>
          </p:cNvPicPr>
          <p:nvPr/>
        </p:nvPicPr>
        <p:blipFill>
          <a:blip r:embed="rId5"/>
          <a:stretch>
            <a:fillRect/>
          </a:stretch>
        </p:blipFill>
        <p:spPr>
          <a:xfrm>
            <a:off x="7619786" y="2295364"/>
            <a:ext cx="1866900" cy="2524125"/>
          </a:xfrm>
          <a:prstGeom prst="rect">
            <a:avLst/>
          </a:prstGeom>
        </p:spPr>
      </p:pic>
      <p:pic>
        <p:nvPicPr>
          <p:cNvPr id="10" name="Picture 9" descr="A group of people posing for a photo&#10;&#10;AI-generated content may be incorrect.">
            <a:extLst>
              <a:ext uri="{FF2B5EF4-FFF2-40B4-BE49-F238E27FC236}">
                <a16:creationId xmlns:a16="http://schemas.microsoft.com/office/drawing/2014/main" id="{C4326BE5-CD0B-9579-F66A-737BFB63436F}"/>
              </a:ext>
            </a:extLst>
          </p:cNvPr>
          <p:cNvPicPr>
            <a:picLocks noChangeAspect="1"/>
          </p:cNvPicPr>
          <p:nvPr/>
        </p:nvPicPr>
        <p:blipFill>
          <a:blip r:embed="rId6"/>
          <a:stretch>
            <a:fillRect/>
          </a:stretch>
        </p:blipFill>
        <p:spPr>
          <a:xfrm>
            <a:off x="9767299" y="1046733"/>
            <a:ext cx="2332234" cy="2598399"/>
          </a:xfrm>
          <a:prstGeom prst="rect">
            <a:avLst/>
          </a:prstGeom>
        </p:spPr>
      </p:pic>
      <p:pic>
        <p:nvPicPr>
          <p:cNvPr id="11" name="Picture 10" descr="A person holding a piece of paper and smiling&#10;&#10;AI-generated content may be incorrect.">
            <a:extLst>
              <a:ext uri="{FF2B5EF4-FFF2-40B4-BE49-F238E27FC236}">
                <a16:creationId xmlns:a16="http://schemas.microsoft.com/office/drawing/2014/main" id="{D94D12DF-C74E-F1D6-2504-6AC72FA2267A}"/>
              </a:ext>
            </a:extLst>
          </p:cNvPr>
          <p:cNvPicPr>
            <a:picLocks noChangeAspect="1"/>
          </p:cNvPicPr>
          <p:nvPr/>
        </p:nvPicPr>
        <p:blipFill>
          <a:blip r:embed="rId7"/>
          <a:stretch>
            <a:fillRect/>
          </a:stretch>
        </p:blipFill>
        <p:spPr>
          <a:xfrm>
            <a:off x="10065999" y="3749960"/>
            <a:ext cx="2128677" cy="3056776"/>
          </a:xfrm>
          <a:prstGeom prst="rect">
            <a:avLst/>
          </a:prstGeom>
        </p:spPr>
      </p:pic>
      <p:pic>
        <p:nvPicPr>
          <p:cNvPr id="12" name="Picture 11" descr="A person and person standing in front of balloons&#10;&#10;AI-generated content may be incorrect.">
            <a:extLst>
              <a:ext uri="{FF2B5EF4-FFF2-40B4-BE49-F238E27FC236}">
                <a16:creationId xmlns:a16="http://schemas.microsoft.com/office/drawing/2014/main" id="{58EF314F-9661-1722-F0B2-04EE23D1B04E}"/>
              </a:ext>
            </a:extLst>
          </p:cNvPr>
          <p:cNvPicPr>
            <a:picLocks noChangeAspect="1"/>
          </p:cNvPicPr>
          <p:nvPr/>
        </p:nvPicPr>
        <p:blipFill>
          <a:blip r:embed="rId8"/>
          <a:stretch>
            <a:fillRect/>
          </a:stretch>
        </p:blipFill>
        <p:spPr>
          <a:xfrm>
            <a:off x="4149636" y="1784921"/>
            <a:ext cx="3079357" cy="3330966"/>
          </a:xfrm>
          <a:prstGeom prst="rect">
            <a:avLst/>
          </a:prstGeom>
        </p:spPr>
      </p:pic>
    </p:spTree>
    <p:extLst>
      <p:ext uri="{BB962C8B-B14F-4D97-AF65-F5344CB8AC3E}">
        <p14:creationId xmlns:p14="http://schemas.microsoft.com/office/powerpoint/2010/main" val="4152626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6" name="Rectangle: Rounded Corners 8465">
            <a:extLst>
              <a:ext uri="{FF2B5EF4-FFF2-40B4-BE49-F238E27FC236}">
                <a16:creationId xmlns:a16="http://schemas.microsoft.com/office/drawing/2014/main" id="{9F7C4F50-BEC2-1F17-4982-5B6BE13DC7F4}"/>
              </a:ext>
            </a:extLst>
          </p:cNvPr>
          <p:cNvSpPr/>
          <p:nvPr/>
        </p:nvSpPr>
        <p:spPr>
          <a:xfrm>
            <a:off x="276392" y="263638"/>
            <a:ext cx="11719057" cy="642506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88A99A3-3FBB-BE15-2ADE-3A4262995BFA}"/>
              </a:ext>
            </a:extLst>
          </p:cNvPr>
          <p:cNvSpPr>
            <a:spLocks noGrp="1"/>
          </p:cNvSpPr>
          <p:nvPr>
            <p:ph type="title"/>
          </p:nvPr>
        </p:nvSpPr>
        <p:spPr>
          <a:xfrm>
            <a:off x="726496" y="609600"/>
            <a:ext cx="8596668" cy="1320800"/>
          </a:xfrm>
        </p:spPr>
        <p:txBody>
          <a:bodyPr/>
          <a:lstStyle/>
          <a:p>
            <a:r>
              <a:rPr lang="en-GB"/>
              <a:t>Timeline</a:t>
            </a:r>
          </a:p>
        </p:txBody>
      </p:sp>
      <p:graphicFrame>
        <p:nvGraphicFramePr>
          <p:cNvPr id="17" name="Diagram 16">
            <a:extLst>
              <a:ext uri="{FF2B5EF4-FFF2-40B4-BE49-F238E27FC236}">
                <a16:creationId xmlns:a16="http://schemas.microsoft.com/office/drawing/2014/main" id="{5F110835-2A98-1494-21A4-6214D5E29878}"/>
              </a:ext>
            </a:extLst>
          </p:cNvPr>
          <p:cNvGraphicFramePr/>
          <p:nvPr>
            <p:extLst>
              <p:ext uri="{D42A27DB-BD31-4B8C-83A1-F6EECF244321}">
                <p14:modId xmlns:p14="http://schemas.microsoft.com/office/powerpoint/2010/main" val="4059494954"/>
              </p:ext>
            </p:extLst>
          </p:nvPr>
        </p:nvGraphicFramePr>
        <p:xfrm>
          <a:off x="503905" y="457201"/>
          <a:ext cx="11270224" cy="6213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6208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178B-61CA-4299-9A6C-4BCE3C1F7CE9}"/>
              </a:ext>
            </a:extLst>
          </p:cNvPr>
          <p:cNvSpPr>
            <a:spLocks noGrp="1"/>
          </p:cNvSpPr>
          <p:nvPr>
            <p:ph type="title"/>
          </p:nvPr>
        </p:nvSpPr>
        <p:spPr/>
        <p:txBody>
          <a:bodyPr/>
          <a:lstStyle/>
          <a:p>
            <a:r>
              <a:rPr lang="en-US"/>
              <a:t>Core Subject Information</a:t>
            </a:r>
            <a:endParaRPr lang="en-GB"/>
          </a:p>
        </p:txBody>
      </p:sp>
      <p:sp>
        <p:nvSpPr>
          <p:cNvPr id="3" name="Content Placeholder 2">
            <a:extLst>
              <a:ext uri="{FF2B5EF4-FFF2-40B4-BE49-F238E27FC236}">
                <a16:creationId xmlns:a16="http://schemas.microsoft.com/office/drawing/2014/main" id="{57F58CDC-304E-4F4F-B284-687A923750E6}"/>
              </a:ext>
            </a:extLst>
          </p:cNvPr>
          <p:cNvSpPr>
            <a:spLocks noGrp="1"/>
          </p:cNvSpPr>
          <p:nvPr>
            <p:ph idx="1"/>
          </p:nvPr>
        </p:nvSpPr>
        <p:spPr>
          <a:xfrm>
            <a:off x="677334" y="1810481"/>
            <a:ext cx="8596668" cy="3880773"/>
          </a:xfrm>
        </p:spPr>
        <p:txBody>
          <a:bodyPr vert="horz" lIns="91440" tIns="45720" rIns="91440" bIns="45720" rtlCol="0" anchor="t">
            <a:normAutofit lnSpcReduction="10000"/>
          </a:bodyPr>
          <a:lstStyle/>
          <a:p>
            <a:r>
              <a:rPr lang="en-GB" sz="2400" dirty="0"/>
              <a:t>All students will sit examinations in Maths, English, Science and RE.  They will also sit their relevant exams for options subjects.</a:t>
            </a:r>
          </a:p>
          <a:p>
            <a:r>
              <a:rPr lang="en-GB" sz="2400" dirty="0"/>
              <a:t>Grade 4 is considered a 'standard pass' and grade 5 is considered a 'good pass’.  </a:t>
            </a:r>
          </a:p>
          <a:p>
            <a:r>
              <a:rPr lang="en-GB" sz="2400" dirty="0"/>
              <a:t>Students who fail to achieve a grade 4 in Maths and English will be required to resit the qualifications next year.  </a:t>
            </a:r>
          </a:p>
          <a:p>
            <a:r>
              <a:rPr lang="en-GB" sz="2400" dirty="0"/>
              <a:t>Make sure to check entry requirements for post 16 courses with providers. </a:t>
            </a:r>
            <a:r>
              <a:rPr lang="en-GB" dirty="0"/>
              <a:t> </a:t>
            </a:r>
          </a:p>
        </p:txBody>
      </p:sp>
      <p:pic>
        <p:nvPicPr>
          <p:cNvPr id="5" name="Picture 4" descr="A logo for a company&#10;&#10;AI-generated content may be incorrect.">
            <a:extLst>
              <a:ext uri="{FF2B5EF4-FFF2-40B4-BE49-F238E27FC236}">
                <a16:creationId xmlns:a16="http://schemas.microsoft.com/office/drawing/2014/main" id="{E8962CC3-814D-1873-742B-406D4D020305}"/>
              </a:ext>
            </a:extLst>
          </p:cNvPr>
          <p:cNvPicPr>
            <a:picLocks noChangeAspect="1"/>
          </p:cNvPicPr>
          <p:nvPr/>
        </p:nvPicPr>
        <p:blipFill>
          <a:blip r:embed="rId2"/>
          <a:stretch>
            <a:fillRect/>
          </a:stretch>
        </p:blipFill>
        <p:spPr>
          <a:xfrm>
            <a:off x="10067655" y="173869"/>
            <a:ext cx="1947643" cy="867070"/>
          </a:xfrm>
          <a:prstGeom prst="rect">
            <a:avLst/>
          </a:prstGeom>
        </p:spPr>
      </p:pic>
      <p:pic>
        <p:nvPicPr>
          <p:cNvPr id="7" name="Picture 6" descr="A logo for a company&#10;&#10;AI-generated content may be incorrect.">
            <a:extLst>
              <a:ext uri="{FF2B5EF4-FFF2-40B4-BE49-F238E27FC236}">
                <a16:creationId xmlns:a16="http://schemas.microsoft.com/office/drawing/2014/main" id="{25EA990C-9B5C-E86A-A7FC-0D4844C35C09}"/>
              </a:ext>
            </a:extLst>
          </p:cNvPr>
          <p:cNvPicPr>
            <a:picLocks noChangeAspect="1"/>
          </p:cNvPicPr>
          <p:nvPr/>
        </p:nvPicPr>
        <p:blipFill>
          <a:blip r:embed="rId3"/>
          <a:stretch>
            <a:fillRect/>
          </a:stretch>
        </p:blipFill>
        <p:spPr>
          <a:xfrm>
            <a:off x="9976331" y="5180391"/>
            <a:ext cx="2120548" cy="1555735"/>
          </a:xfrm>
          <a:prstGeom prst="rect">
            <a:avLst/>
          </a:prstGeom>
        </p:spPr>
      </p:pic>
    </p:spTree>
    <p:extLst>
      <p:ext uri="{BB962C8B-B14F-4D97-AF65-F5344CB8AC3E}">
        <p14:creationId xmlns:p14="http://schemas.microsoft.com/office/powerpoint/2010/main" val="198754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178B-61CA-4299-9A6C-4BCE3C1F7CE9}"/>
              </a:ext>
            </a:extLst>
          </p:cNvPr>
          <p:cNvSpPr>
            <a:spLocks noGrp="1"/>
          </p:cNvSpPr>
          <p:nvPr>
            <p:ph type="title"/>
          </p:nvPr>
        </p:nvSpPr>
        <p:spPr/>
        <p:txBody>
          <a:bodyPr/>
          <a:lstStyle/>
          <a:p>
            <a:r>
              <a:rPr lang="en-US"/>
              <a:t>Core Subject Information - Maths</a:t>
            </a:r>
            <a:endParaRPr lang="en-GB"/>
          </a:p>
        </p:txBody>
      </p:sp>
      <p:pic>
        <p:nvPicPr>
          <p:cNvPr id="4" name="Picture 3"/>
          <p:cNvPicPr>
            <a:picLocks noChangeAspect="1"/>
          </p:cNvPicPr>
          <p:nvPr/>
        </p:nvPicPr>
        <p:blipFill>
          <a:blip r:embed="rId2"/>
          <a:stretch>
            <a:fillRect/>
          </a:stretch>
        </p:blipFill>
        <p:spPr>
          <a:xfrm>
            <a:off x="489992" y="1620378"/>
            <a:ext cx="8164016" cy="4440589"/>
          </a:xfrm>
          <a:prstGeom prst="rect">
            <a:avLst/>
          </a:prstGeom>
        </p:spPr>
      </p:pic>
      <p:pic>
        <p:nvPicPr>
          <p:cNvPr id="5" name="Picture 4"/>
          <p:cNvPicPr>
            <a:picLocks noChangeAspect="1"/>
          </p:cNvPicPr>
          <p:nvPr/>
        </p:nvPicPr>
        <p:blipFill rotWithShape="1">
          <a:blip r:embed="rId3"/>
          <a:srcRect b="41728"/>
          <a:stretch/>
        </p:blipFill>
        <p:spPr>
          <a:xfrm>
            <a:off x="8984758" y="342150"/>
            <a:ext cx="2880320" cy="534899"/>
          </a:xfrm>
          <a:prstGeom prst="rect">
            <a:avLst/>
          </a:prstGeom>
        </p:spPr>
      </p:pic>
      <p:sp>
        <p:nvSpPr>
          <p:cNvPr id="3" name="Rectangle 2"/>
          <p:cNvSpPr/>
          <p:nvPr/>
        </p:nvSpPr>
        <p:spPr>
          <a:xfrm>
            <a:off x="677334" y="2480153"/>
            <a:ext cx="1314304" cy="350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Grades 1-5</a:t>
            </a:r>
          </a:p>
        </p:txBody>
      </p:sp>
      <p:sp>
        <p:nvSpPr>
          <p:cNvPr id="6" name="Rectangle 5"/>
          <p:cNvSpPr/>
          <p:nvPr/>
        </p:nvSpPr>
        <p:spPr>
          <a:xfrm>
            <a:off x="677334" y="4799556"/>
            <a:ext cx="1314304" cy="3507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Grades 3-9</a:t>
            </a:r>
          </a:p>
        </p:txBody>
      </p:sp>
      <p:pic>
        <p:nvPicPr>
          <p:cNvPr id="8" name="Picture 7" descr="A logo for a company&#10;&#10;AI-generated content may be incorrect.">
            <a:extLst>
              <a:ext uri="{FF2B5EF4-FFF2-40B4-BE49-F238E27FC236}">
                <a16:creationId xmlns:a16="http://schemas.microsoft.com/office/drawing/2014/main" id="{CC1BDD0A-26D9-0B22-676F-012E530E2748}"/>
              </a:ext>
            </a:extLst>
          </p:cNvPr>
          <p:cNvPicPr>
            <a:picLocks noChangeAspect="1"/>
          </p:cNvPicPr>
          <p:nvPr/>
        </p:nvPicPr>
        <p:blipFill>
          <a:blip r:embed="rId4"/>
          <a:stretch>
            <a:fillRect/>
          </a:stretch>
        </p:blipFill>
        <p:spPr>
          <a:xfrm>
            <a:off x="9976331" y="5191597"/>
            <a:ext cx="2120548" cy="1555735"/>
          </a:xfrm>
          <a:prstGeom prst="rect">
            <a:avLst/>
          </a:prstGeom>
        </p:spPr>
      </p:pic>
    </p:spTree>
    <p:extLst>
      <p:ext uri="{BB962C8B-B14F-4D97-AF65-F5344CB8AC3E}">
        <p14:creationId xmlns:p14="http://schemas.microsoft.com/office/powerpoint/2010/main" val="789308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178B-61CA-4299-9A6C-4BCE3C1F7CE9}"/>
              </a:ext>
            </a:extLst>
          </p:cNvPr>
          <p:cNvSpPr>
            <a:spLocks noGrp="1"/>
          </p:cNvSpPr>
          <p:nvPr>
            <p:ph type="title"/>
          </p:nvPr>
        </p:nvSpPr>
        <p:spPr/>
        <p:txBody>
          <a:bodyPr/>
          <a:lstStyle/>
          <a:p>
            <a:r>
              <a:rPr lang="en-US"/>
              <a:t>Core Subject Information - Maths</a:t>
            </a:r>
            <a:endParaRPr lang="en-GB"/>
          </a:p>
        </p:txBody>
      </p:sp>
      <p:pic>
        <p:nvPicPr>
          <p:cNvPr id="5" name="Picture 4"/>
          <p:cNvPicPr>
            <a:picLocks noChangeAspect="1"/>
          </p:cNvPicPr>
          <p:nvPr/>
        </p:nvPicPr>
        <p:blipFill rotWithShape="1">
          <a:blip r:embed="rId2"/>
          <a:srcRect b="41728"/>
          <a:stretch/>
        </p:blipFill>
        <p:spPr>
          <a:xfrm>
            <a:off x="8984758" y="342150"/>
            <a:ext cx="2880320" cy="534899"/>
          </a:xfrm>
          <a:prstGeom prst="rect">
            <a:avLst/>
          </a:prstGeom>
        </p:spPr>
      </p:pic>
      <p:pic>
        <p:nvPicPr>
          <p:cNvPr id="6" name="Picture 8" descr="Table&#10;&#10;Description automatically generated">
            <a:extLst>
              <a:ext uri="{FF2B5EF4-FFF2-40B4-BE49-F238E27FC236}">
                <a16:creationId xmlns:a16="http://schemas.microsoft.com/office/drawing/2014/main" id="{D181ABED-9851-431D-9F5E-8B3950A00155}"/>
              </a:ext>
            </a:extLst>
          </p:cNvPr>
          <p:cNvPicPr>
            <a:picLocks noChangeAspect="1"/>
          </p:cNvPicPr>
          <p:nvPr/>
        </p:nvPicPr>
        <p:blipFill>
          <a:blip r:embed="rId3"/>
          <a:stretch>
            <a:fillRect/>
          </a:stretch>
        </p:blipFill>
        <p:spPr>
          <a:xfrm>
            <a:off x="8186468" y="1433901"/>
            <a:ext cx="3678610" cy="2939662"/>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392662" y="1433901"/>
            <a:ext cx="3523730" cy="4820248"/>
          </a:xfrm>
          <a:prstGeom prst="rect">
            <a:avLst/>
          </a:prstGeom>
        </p:spPr>
      </p:pic>
      <p:pic>
        <p:nvPicPr>
          <p:cNvPr id="8" name="Picture 7"/>
          <p:cNvPicPr/>
          <p:nvPr/>
        </p:nvPicPr>
        <p:blipFill>
          <a:blip r:embed="rId5">
            <a:extLst>
              <a:ext uri="{28A0092B-C50C-407E-A947-70E740481C1C}">
                <a14:useLocalDpi xmlns:a14="http://schemas.microsoft.com/office/drawing/2010/main" val="0"/>
              </a:ext>
            </a:extLst>
          </a:blip>
          <a:stretch>
            <a:fillRect/>
          </a:stretch>
        </p:blipFill>
        <p:spPr>
          <a:xfrm>
            <a:off x="4037162" y="1433901"/>
            <a:ext cx="3942271" cy="4820248"/>
          </a:xfrm>
          <a:prstGeom prst="rect">
            <a:avLst/>
          </a:prstGeom>
        </p:spPr>
      </p:pic>
      <p:pic>
        <p:nvPicPr>
          <p:cNvPr id="4" name="Picture 3" descr="A logo for a company&#10;&#10;AI-generated content may be incorrect.">
            <a:extLst>
              <a:ext uri="{FF2B5EF4-FFF2-40B4-BE49-F238E27FC236}">
                <a16:creationId xmlns:a16="http://schemas.microsoft.com/office/drawing/2014/main" id="{798BD94D-8E07-0287-2226-AEE82D500B6B}"/>
              </a:ext>
            </a:extLst>
          </p:cNvPr>
          <p:cNvPicPr>
            <a:picLocks noChangeAspect="1"/>
          </p:cNvPicPr>
          <p:nvPr/>
        </p:nvPicPr>
        <p:blipFill>
          <a:blip r:embed="rId6"/>
          <a:stretch>
            <a:fillRect/>
          </a:stretch>
        </p:blipFill>
        <p:spPr>
          <a:xfrm>
            <a:off x="9976331" y="5180391"/>
            <a:ext cx="2120548" cy="1555735"/>
          </a:xfrm>
          <a:prstGeom prst="rect">
            <a:avLst/>
          </a:prstGeom>
        </p:spPr>
      </p:pic>
    </p:spTree>
    <p:extLst>
      <p:ext uri="{BB962C8B-B14F-4D97-AF65-F5344CB8AC3E}">
        <p14:creationId xmlns:p14="http://schemas.microsoft.com/office/powerpoint/2010/main" val="2893286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178B-61CA-4299-9A6C-4BCE3C1F7CE9}"/>
              </a:ext>
            </a:extLst>
          </p:cNvPr>
          <p:cNvSpPr>
            <a:spLocks noGrp="1"/>
          </p:cNvSpPr>
          <p:nvPr>
            <p:ph type="title"/>
          </p:nvPr>
        </p:nvSpPr>
        <p:spPr/>
        <p:txBody>
          <a:bodyPr/>
          <a:lstStyle/>
          <a:p>
            <a:r>
              <a:rPr lang="en-US"/>
              <a:t>Core Subject Information - Maths</a:t>
            </a:r>
            <a:endParaRPr lang="en-GB"/>
          </a:p>
        </p:txBody>
      </p:sp>
      <p:pic>
        <p:nvPicPr>
          <p:cNvPr id="5" name="Picture 4"/>
          <p:cNvPicPr>
            <a:picLocks noChangeAspect="1"/>
          </p:cNvPicPr>
          <p:nvPr/>
        </p:nvPicPr>
        <p:blipFill rotWithShape="1">
          <a:blip r:embed="rId2"/>
          <a:srcRect b="41728"/>
          <a:stretch/>
        </p:blipFill>
        <p:spPr>
          <a:xfrm>
            <a:off x="8984758" y="342150"/>
            <a:ext cx="2880320" cy="534899"/>
          </a:xfrm>
          <a:prstGeom prst="rect">
            <a:avLst/>
          </a:prstGeom>
        </p:spPr>
      </p:pic>
      <p:pic>
        <p:nvPicPr>
          <p:cNvPr id="9" name="Picture 8">
            <a:extLst>
              <a:ext uri="{FF2B5EF4-FFF2-40B4-BE49-F238E27FC236}">
                <a16:creationId xmlns:a16="http://schemas.microsoft.com/office/drawing/2014/main" id="{DA7B18C9-6267-BAE4-8DE3-D846E1A4F07D}"/>
              </a:ext>
            </a:extLst>
          </p:cNvPr>
          <p:cNvPicPr>
            <a:picLocks noChangeAspect="1"/>
          </p:cNvPicPr>
          <p:nvPr/>
        </p:nvPicPr>
        <p:blipFill>
          <a:blip r:embed="rId3"/>
          <a:stretch>
            <a:fillRect/>
          </a:stretch>
        </p:blipFill>
        <p:spPr>
          <a:xfrm>
            <a:off x="4128407" y="4112481"/>
            <a:ext cx="4876799" cy="312150"/>
          </a:xfrm>
          <a:prstGeom prst="rect">
            <a:avLst/>
          </a:prstGeom>
        </p:spPr>
      </p:pic>
      <p:pic>
        <p:nvPicPr>
          <p:cNvPr id="10" name="Picture 9">
            <a:extLst>
              <a:ext uri="{FF2B5EF4-FFF2-40B4-BE49-F238E27FC236}">
                <a16:creationId xmlns:a16="http://schemas.microsoft.com/office/drawing/2014/main" id="{96C65E4A-CAF9-0FD8-5173-DE723CECA5D7}"/>
              </a:ext>
            </a:extLst>
          </p:cNvPr>
          <p:cNvPicPr>
            <a:picLocks noChangeAspect="1"/>
          </p:cNvPicPr>
          <p:nvPr/>
        </p:nvPicPr>
        <p:blipFill>
          <a:blip r:embed="rId4"/>
          <a:stretch>
            <a:fillRect/>
          </a:stretch>
        </p:blipFill>
        <p:spPr>
          <a:xfrm>
            <a:off x="2710545" y="5639510"/>
            <a:ext cx="6302827" cy="295203"/>
          </a:xfrm>
          <a:prstGeom prst="rect">
            <a:avLst/>
          </a:prstGeom>
        </p:spPr>
      </p:pic>
      <p:sp>
        <p:nvSpPr>
          <p:cNvPr id="12" name="Title 1">
            <a:extLst>
              <a:ext uri="{FF2B5EF4-FFF2-40B4-BE49-F238E27FC236}">
                <a16:creationId xmlns:a16="http://schemas.microsoft.com/office/drawing/2014/main" id="{932C84E9-55D4-4BC2-080E-89B24810C185}"/>
              </a:ext>
            </a:extLst>
          </p:cNvPr>
          <p:cNvSpPr txBox="1">
            <a:spLocks/>
          </p:cNvSpPr>
          <p:nvPr/>
        </p:nvSpPr>
        <p:spPr>
          <a:xfrm>
            <a:off x="91141" y="3428144"/>
            <a:ext cx="3169646"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a:solidFill>
                  <a:srgbClr val="7030A0"/>
                </a:solidFill>
                <a:latin typeface="Calibri Light"/>
                <a:ea typeface="Verdana"/>
                <a:cs typeface="Calibri Light"/>
              </a:rPr>
              <a:t>FOUNDATION</a:t>
            </a:r>
            <a:endParaRPr lang="en-GB" sz="2000" b="1">
              <a:solidFill>
                <a:srgbClr val="7030A0"/>
              </a:solidFill>
              <a:latin typeface="Calibri Light"/>
              <a:ea typeface="Verdana"/>
              <a:cs typeface="Calibri Light"/>
            </a:endParaRPr>
          </a:p>
        </p:txBody>
      </p:sp>
      <p:sp>
        <p:nvSpPr>
          <p:cNvPr id="13" name="Title 1">
            <a:extLst>
              <a:ext uri="{FF2B5EF4-FFF2-40B4-BE49-F238E27FC236}">
                <a16:creationId xmlns:a16="http://schemas.microsoft.com/office/drawing/2014/main" id="{932C84E9-55D4-4BC2-080E-89B24810C185}"/>
              </a:ext>
            </a:extLst>
          </p:cNvPr>
          <p:cNvSpPr txBox="1">
            <a:spLocks/>
          </p:cNvSpPr>
          <p:nvPr/>
        </p:nvSpPr>
        <p:spPr>
          <a:xfrm>
            <a:off x="122464" y="4946501"/>
            <a:ext cx="258808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b="1">
                <a:solidFill>
                  <a:srgbClr val="7030A0"/>
                </a:solidFill>
                <a:latin typeface="Calibri Light"/>
                <a:ea typeface="Verdana"/>
                <a:cs typeface="Calibri Light"/>
              </a:rPr>
              <a:t>HIGHER</a:t>
            </a:r>
          </a:p>
        </p:txBody>
      </p:sp>
      <p:graphicFrame>
        <p:nvGraphicFramePr>
          <p:cNvPr id="4" name="Table 3">
            <a:extLst>
              <a:ext uri="{FF2B5EF4-FFF2-40B4-BE49-F238E27FC236}">
                <a16:creationId xmlns:a16="http://schemas.microsoft.com/office/drawing/2014/main" id="{27BEFFE0-AF04-4078-A9C0-BB9D7E73F413}"/>
              </a:ext>
            </a:extLst>
          </p:cNvPr>
          <p:cNvGraphicFramePr>
            <a:graphicFrameLocks noGrp="1"/>
          </p:cNvGraphicFramePr>
          <p:nvPr/>
        </p:nvGraphicFramePr>
        <p:xfrm>
          <a:off x="326922" y="1478939"/>
          <a:ext cx="8657835" cy="1636398"/>
        </p:xfrm>
        <a:graphic>
          <a:graphicData uri="http://schemas.openxmlformats.org/drawingml/2006/table">
            <a:tbl>
              <a:tblPr firstRow="1" firstCol="1" bandRow="1">
                <a:tableStyleId>{5C22544A-7EE6-4342-B048-85BDC9FD1C3A}</a:tableStyleId>
              </a:tblPr>
              <a:tblGrid>
                <a:gridCol w="1768578">
                  <a:extLst>
                    <a:ext uri="{9D8B030D-6E8A-4147-A177-3AD203B41FA5}">
                      <a16:colId xmlns:a16="http://schemas.microsoft.com/office/drawing/2014/main" val="1293250203"/>
                    </a:ext>
                  </a:extLst>
                </a:gridCol>
                <a:gridCol w="3543300">
                  <a:extLst>
                    <a:ext uri="{9D8B030D-6E8A-4147-A177-3AD203B41FA5}">
                      <a16:colId xmlns:a16="http://schemas.microsoft.com/office/drawing/2014/main" val="1345068047"/>
                    </a:ext>
                  </a:extLst>
                </a:gridCol>
                <a:gridCol w="1866900">
                  <a:extLst>
                    <a:ext uri="{9D8B030D-6E8A-4147-A177-3AD203B41FA5}">
                      <a16:colId xmlns:a16="http://schemas.microsoft.com/office/drawing/2014/main" val="165188086"/>
                    </a:ext>
                  </a:extLst>
                </a:gridCol>
                <a:gridCol w="561975">
                  <a:extLst>
                    <a:ext uri="{9D8B030D-6E8A-4147-A177-3AD203B41FA5}">
                      <a16:colId xmlns:a16="http://schemas.microsoft.com/office/drawing/2014/main" val="3987663069"/>
                    </a:ext>
                  </a:extLst>
                </a:gridCol>
                <a:gridCol w="917082">
                  <a:extLst>
                    <a:ext uri="{9D8B030D-6E8A-4147-A177-3AD203B41FA5}">
                      <a16:colId xmlns:a16="http://schemas.microsoft.com/office/drawing/2014/main" val="1101195745"/>
                    </a:ext>
                  </a:extLst>
                </a:gridCol>
              </a:tblGrid>
              <a:tr h="335280">
                <a:tc>
                  <a:txBody>
                    <a:bodyPr/>
                    <a:lstStyle/>
                    <a:p>
                      <a:pPr algn="l">
                        <a:lnSpc>
                          <a:spcPct val="107000"/>
                        </a:lnSpc>
                        <a:spcAft>
                          <a:spcPts val="800"/>
                        </a:spcAft>
                      </a:pPr>
                      <a:r>
                        <a:rPr lang="en-GB" sz="1400">
                          <a:effectLst/>
                        </a:rPr>
                        <a:t>Examination code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1400">
                          <a:effectLst/>
                        </a:rPr>
                        <a:t>Title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1400">
                          <a:effectLst/>
                        </a:rPr>
                        <a:t>Date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rPr>
                        <a:t>Time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rPr>
                        <a:t>Duration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1634131"/>
                  </a:ext>
                </a:extLst>
              </a:tr>
              <a:tr h="152400">
                <a:tc>
                  <a:txBody>
                    <a:bodyPr/>
                    <a:lstStyle/>
                    <a:p>
                      <a:pPr algn="ctr">
                        <a:lnSpc>
                          <a:spcPct val="107000"/>
                        </a:lnSpc>
                        <a:spcAft>
                          <a:spcPts val="800"/>
                        </a:spcAft>
                      </a:pPr>
                      <a:r>
                        <a:rPr lang="en-GB" sz="1400">
                          <a:effectLst/>
                        </a:rPr>
                        <a:t>1MA1 1F</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1400">
                          <a:effectLst/>
                        </a:rPr>
                        <a:t>Paper 1 (Non-Calculator) Foundation Tier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1400">
                          <a:effectLst/>
                        </a:rPr>
                        <a:t>Thursday 14</a:t>
                      </a:r>
                      <a:r>
                        <a:rPr lang="en-GB" sz="1400" baseline="30000">
                          <a:effectLst/>
                        </a:rPr>
                        <a:t>th</a:t>
                      </a:r>
                      <a:r>
                        <a:rPr lang="en-GB" sz="1400">
                          <a:effectLst/>
                        </a:rPr>
                        <a:t> May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rPr>
                        <a:t>AM</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rPr>
                        <a:t>1h 30m</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48094565"/>
                  </a:ext>
                </a:extLst>
              </a:tr>
              <a:tr h="144780">
                <a:tc>
                  <a:txBody>
                    <a:bodyPr/>
                    <a:lstStyle/>
                    <a:p>
                      <a:pPr algn="ctr">
                        <a:lnSpc>
                          <a:spcPct val="107000"/>
                        </a:lnSpc>
                        <a:spcAft>
                          <a:spcPts val="800"/>
                        </a:spcAft>
                      </a:pPr>
                      <a:r>
                        <a:rPr lang="en-GB" sz="1400">
                          <a:effectLst/>
                        </a:rPr>
                        <a:t>1MA1 1H</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1400">
                          <a:effectLst/>
                        </a:rPr>
                        <a:t>Paper 1 (Non-Calculator) Higher Tier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1400">
                          <a:effectLst/>
                        </a:rPr>
                        <a:t>Thursday 14</a:t>
                      </a:r>
                      <a:r>
                        <a:rPr lang="en-GB" sz="1400" baseline="30000">
                          <a:effectLst/>
                        </a:rPr>
                        <a:t>th</a:t>
                      </a:r>
                      <a:r>
                        <a:rPr lang="en-GB" sz="1400">
                          <a:effectLst/>
                        </a:rPr>
                        <a:t> May</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rPr>
                        <a:t>AM</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rPr>
                        <a:t>1h 30m</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00676801"/>
                  </a:ext>
                </a:extLst>
              </a:tr>
              <a:tr h="144780">
                <a:tc>
                  <a:txBody>
                    <a:bodyPr/>
                    <a:lstStyle/>
                    <a:p>
                      <a:pPr algn="ctr">
                        <a:lnSpc>
                          <a:spcPct val="107000"/>
                        </a:lnSpc>
                        <a:spcAft>
                          <a:spcPts val="800"/>
                        </a:spcAft>
                      </a:pPr>
                      <a:r>
                        <a:rPr lang="en-GB" sz="1400">
                          <a:effectLst/>
                        </a:rPr>
                        <a:t>1MA1 2F</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1400">
                          <a:effectLst/>
                        </a:rPr>
                        <a:t>Paper 2 (Calculator) Foundation Tier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1400">
                          <a:effectLst/>
                        </a:rPr>
                        <a:t>Wednesday 3</a:t>
                      </a:r>
                      <a:r>
                        <a:rPr lang="en-GB" sz="1400" baseline="30000">
                          <a:effectLst/>
                        </a:rPr>
                        <a:t>rd</a:t>
                      </a:r>
                      <a:r>
                        <a:rPr lang="en-GB" sz="1400">
                          <a:effectLst/>
                        </a:rPr>
                        <a:t> June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rPr>
                        <a:t>AM</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rPr>
                        <a:t>1h 30m</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8833697"/>
                  </a:ext>
                </a:extLst>
              </a:tr>
              <a:tr h="144780">
                <a:tc>
                  <a:txBody>
                    <a:bodyPr/>
                    <a:lstStyle/>
                    <a:p>
                      <a:pPr algn="ctr">
                        <a:lnSpc>
                          <a:spcPct val="107000"/>
                        </a:lnSpc>
                        <a:spcAft>
                          <a:spcPts val="800"/>
                        </a:spcAft>
                      </a:pPr>
                      <a:r>
                        <a:rPr lang="en-GB" sz="1400">
                          <a:effectLst/>
                        </a:rPr>
                        <a:t>1MA1 2H</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1400">
                          <a:effectLst/>
                        </a:rPr>
                        <a:t>Paper 2 (Calculator) Higher Tier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1400">
                          <a:effectLst/>
                        </a:rPr>
                        <a:t>Wednesday 3</a:t>
                      </a:r>
                      <a:r>
                        <a:rPr lang="en-GB" sz="1400" baseline="30000">
                          <a:effectLst/>
                        </a:rPr>
                        <a:t>rd</a:t>
                      </a:r>
                      <a:r>
                        <a:rPr lang="en-GB" sz="1400">
                          <a:effectLst/>
                        </a:rPr>
                        <a:t> June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rPr>
                        <a:t>AM</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rPr>
                        <a:t>1h 30m</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9619748"/>
                  </a:ext>
                </a:extLst>
              </a:tr>
              <a:tr h="144780">
                <a:tc>
                  <a:txBody>
                    <a:bodyPr/>
                    <a:lstStyle/>
                    <a:p>
                      <a:pPr algn="ctr">
                        <a:lnSpc>
                          <a:spcPct val="107000"/>
                        </a:lnSpc>
                        <a:spcAft>
                          <a:spcPts val="800"/>
                        </a:spcAft>
                      </a:pPr>
                      <a:r>
                        <a:rPr lang="en-GB" sz="1400">
                          <a:effectLst/>
                        </a:rPr>
                        <a:t>1MA1 3F</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1400">
                          <a:effectLst/>
                        </a:rPr>
                        <a:t>Paper 3 (Calculator) Foundation Tier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1400">
                          <a:effectLst/>
                        </a:rPr>
                        <a:t>Wednesday 10</a:t>
                      </a:r>
                      <a:r>
                        <a:rPr lang="en-GB" sz="1400" baseline="30000">
                          <a:effectLst/>
                        </a:rPr>
                        <a:t>th</a:t>
                      </a:r>
                      <a:r>
                        <a:rPr lang="en-GB" sz="1400">
                          <a:effectLst/>
                        </a:rPr>
                        <a:t> June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rPr>
                        <a:t>AM</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rPr>
                        <a:t>1h 30m</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7310032"/>
                  </a:ext>
                </a:extLst>
              </a:tr>
              <a:tr h="144780">
                <a:tc>
                  <a:txBody>
                    <a:bodyPr/>
                    <a:lstStyle/>
                    <a:p>
                      <a:pPr algn="ctr">
                        <a:lnSpc>
                          <a:spcPct val="107000"/>
                        </a:lnSpc>
                        <a:spcAft>
                          <a:spcPts val="800"/>
                        </a:spcAft>
                      </a:pPr>
                      <a:r>
                        <a:rPr lang="en-GB" sz="1400">
                          <a:effectLst/>
                        </a:rPr>
                        <a:t>1MA1 3H</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1400">
                          <a:effectLst/>
                        </a:rPr>
                        <a:t>Paper 3 (Calculator) Higher Tier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GB" sz="1400">
                          <a:effectLst/>
                        </a:rPr>
                        <a:t>Wednesday 10</a:t>
                      </a:r>
                      <a:r>
                        <a:rPr lang="en-GB" sz="1400" baseline="30000">
                          <a:effectLst/>
                        </a:rPr>
                        <a:t>th</a:t>
                      </a:r>
                      <a:r>
                        <a:rPr lang="en-GB" sz="1400">
                          <a:effectLst/>
                        </a:rPr>
                        <a:t> June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rPr>
                        <a:t>AM</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GB" sz="1400">
                          <a:effectLst/>
                        </a:rPr>
                        <a:t>1h 30m</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8539959"/>
                  </a:ext>
                </a:extLst>
              </a:tr>
            </a:tbl>
          </a:graphicData>
        </a:graphic>
      </p:graphicFrame>
      <p:graphicFrame>
        <p:nvGraphicFramePr>
          <p:cNvPr id="6" name="Table 5"/>
          <p:cNvGraphicFramePr>
            <a:graphicFrameLocks noGrp="1"/>
          </p:cNvGraphicFramePr>
          <p:nvPr/>
        </p:nvGraphicFramePr>
        <p:xfrm>
          <a:off x="1515648" y="5974926"/>
          <a:ext cx="7497726" cy="365760"/>
        </p:xfrm>
        <a:graphic>
          <a:graphicData uri="http://schemas.openxmlformats.org/drawingml/2006/table">
            <a:tbl>
              <a:tblPr firstRow="1" bandRow="1">
                <a:tableStyleId>{5C22544A-7EE6-4342-B048-85BDC9FD1C3A}</a:tableStyleId>
              </a:tblPr>
              <a:tblGrid>
                <a:gridCol w="1194220">
                  <a:extLst>
                    <a:ext uri="{9D8B030D-6E8A-4147-A177-3AD203B41FA5}">
                      <a16:colId xmlns:a16="http://schemas.microsoft.com/office/drawing/2014/main" val="20000"/>
                    </a:ext>
                  </a:extLst>
                </a:gridCol>
                <a:gridCol w="923365">
                  <a:extLst>
                    <a:ext uri="{9D8B030D-6E8A-4147-A177-3AD203B41FA5}">
                      <a16:colId xmlns:a16="http://schemas.microsoft.com/office/drawing/2014/main" val="20001"/>
                    </a:ext>
                  </a:extLst>
                </a:gridCol>
                <a:gridCol w="898742">
                  <a:extLst>
                    <a:ext uri="{9D8B030D-6E8A-4147-A177-3AD203B41FA5}">
                      <a16:colId xmlns:a16="http://schemas.microsoft.com/office/drawing/2014/main" val="20002"/>
                    </a:ext>
                  </a:extLst>
                </a:gridCol>
                <a:gridCol w="1004529">
                  <a:extLst>
                    <a:ext uri="{9D8B030D-6E8A-4147-A177-3AD203B41FA5}">
                      <a16:colId xmlns:a16="http://schemas.microsoft.com/office/drawing/2014/main" val="20003"/>
                    </a:ext>
                  </a:extLst>
                </a:gridCol>
                <a:gridCol w="939452">
                  <a:extLst>
                    <a:ext uri="{9D8B030D-6E8A-4147-A177-3AD203B41FA5}">
                      <a16:colId xmlns:a16="http://schemas.microsoft.com/office/drawing/2014/main" val="20004"/>
                    </a:ext>
                  </a:extLst>
                </a:gridCol>
                <a:gridCol w="826718">
                  <a:extLst>
                    <a:ext uri="{9D8B030D-6E8A-4147-A177-3AD203B41FA5}">
                      <a16:colId xmlns:a16="http://schemas.microsoft.com/office/drawing/2014/main" val="20005"/>
                    </a:ext>
                  </a:extLst>
                </a:gridCol>
                <a:gridCol w="851770">
                  <a:extLst>
                    <a:ext uri="{9D8B030D-6E8A-4147-A177-3AD203B41FA5}">
                      <a16:colId xmlns:a16="http://schemas.microsoft.com/office/drawing/2014/main" val="20006"/>
                    </a:ext>
                  </a:extLst>
                </a:gridCol>
                <a:gridCol w="858930">
                  <a:extLst>
                    <a:ext uri="{9D8B030D-6E8A-4147-A177-3AD203B41FA5}">
                      <a16:colId xmlns:a16="http://schemas.microsoft.com/office/drawing/2014/main" val="20007"/>
                    </a:ext>
                  </a:extLst>
                </a:gridCol>
              </a:tblGrid>
              <a:tr h="325666">
                <a:tc>
                  <a:txBody>
                    <a:bodyPr/>
                    <a:lstStyle/>
                    <a:p>
                      <a:r>
                        <a:rPr lang="en-US"/>
                        <a:t>Averages</a:t>
                      </a:r>
                    </a:p>
                  </a:txBody>
                  <a:tcPr/>
                </a:tc>
                <a:tc>
                  <a:txBody>
                    <a:bodyPr/>
                    <a:lstStyle/>
                    <a:p>
                      <a:r>
                        <a:rPr lang="en-US" sz="1400"/>
                        <a:t>200 83%</a:t>
                      </a:r>
                    </a:p>
                  </a:txBody>
                  <a:tcPr/>
                </a:tc>
                <a:tc>
                  <a:txBody>
                    <a:bodyPr/>
                    <a:lstStyle/>
                    <a:p>
                      <a:r>
                        <a:rPr lang="en-US" sz="1400"/>
                        <a:t>169 70%</a:t>
                      </a:r>
                    </a:p>
                  </a:txBody>
                  <a:tcPr/>
                </a:tc>
                <a:tc>
                  <a:txBody>
                    <a:bodyPr/>
                    <a:lstStyle/>
                    <a:p>
                      <a:r>
                        <a:rPr lang="en-US" sz="1400"/>
                        <a:t>139 58%</a:t>
                      </a:r>
                    </a:p>
                  </a:txBody>
                  <a:tcPr/>
                </a:tc>
                <a:tc>
                  <a:txBody>
                    <a:bodyPr/>
                    <a:lstStyle/>
                    <a:p>
                      <a:r>
                        <a:rPr lang="en-US" sz="1400"/>
                        <a:t>108 45%</a:t>
                      </a:r>
                    </a:p>
                  </a:txBody>
                  <a:tcPr/>
                </a:tc>
                <a:tc>
                  <a:txBody>
                    <a:bodyPr/>
                    <a:lstStyle/>
                    <a:p>
                      <a:r>
                        <a:rPr lang="en-US" sz="1400"/>
                        <a:t>77 32%</a:t>
                      </a:r>
                    </a:p>
                  </a:txBody>
                  <a:tcPr/>
                </a:tc>
                <a:tc>
                  <a:txBody>
                    <a:bodyPr/>
                    <a:lstStyle/>
                    <a:p>
                      <a:r>
                        <a:rPr lang="en-US" sz="1400"/>
                        <a:t>46 19%</a:t>
                      </a:r>
                    </a:p>
                  </a:txBody>
                  <a:tcPr/>
                </a:tc>
                <a:tc>
                  <a:txBody>
                    <a:bodyPr/>
                    <a:lstStyle/>
                    <a:p>
                      <a:r>
                        <a:rPr lang="en-US" sz="1400"/>
                        <a:t>31</a:t>
                      </a:r>
                      <a:r>
                        <a:rPr lang="en-US" sz="1400" baseline="0"/>
                        <a:t> 13%</a:t>
                      </a:r>
                      <a:endParaRPr lang="en-US" sz="1400"/>
                    </a:p>
                  </a:txBody>
                  <a:tcPr/>
                </a:tc>
                <a:extLst>
                  <a:ext uri="{0D108BD9-81ED-4DB2-BD59-A6C34878D82A}">
                    <a16:rowId xmlns:a16="http://schemas.microsoft.com/office/drawing/2014/main" val="10000"/>
                  </a:ext>
                </a:extLst>
              </a:tr>
            </a:tbl>
          </a:graphicData>
        </a:graphic>
      </p:graphicFrame>
      <p:graphicFrame>
        <p:nvGraphicFramePr>
          <p:cNvPr id="14" name="Table 13"/>
          <p:cNvGraphicFramePr>
            <a:graphicFrameLocks noGrp="1"/>
          </p:cNvGraphicFramePr>
          <p:nvPr/>
        </p:nvGraphicFramePr>
        <p:xfrm>
          <a:off x="2993719" y="4464843"/>
          <a:ext cx="5991036" cy="365760"/>
        </p:xfrm>
        <a:graphic>
          <a:graphicData uri="http://schemas.openxmlformats.org/drawingml/2006/table">
            <a:tbl>
              <a:tblPr firstRow="1" bandRow="1">
                <a:tableStyleId>{5C22544A-7EE6-4342-B048-85BDC9FD1C3A}</a:tableStyleId>
              </a:tblPr>
              <a:tblGrid>
                <a:gridCol w="1177448">
                  <a:extLst>
                    <a:ext uri="{9D8B030D-6E8A-4147-A177-3AD203B41FA5}">
                      <a16:colId xmlns:a16="http://schemas.microsoft.com/office/drawing/2014/main" val="20000"/>
                    </a:ext>
                  </a:extLst>
                </a:gridCol>
                <a:gridCol w="989556">
                  <a:extLst>
                    <a:ext uri="{9D8B030D-6E8A-4147-A177-3AD203B41FA5}">
                      <a16:colId xmlns:a16="http://schemas.microsoft.com/office/drawing/2014/main" val="20001"/>
                    </a:ext>
                  </a:extLst>
                </a:gridCol>
                <a:gridCol w="964504">
                  <a:extLst>
                    <a:ext uri="{9D8B030D-6E8A-4147-A177-3AD203B41FA5}">
                      <a16:colId xmlns:a16="http://schemas.microsoft.com/office/drawing/2014/main" val="20002"/>
                    </a:ext>
                  </a:extLst>
                </a:gridCol>
                <a:gridCol w="1052187">
                  <a:extLst>
                    <a:ext uri="{9D8B030D-6E8A-4147-A177-3AD203B41FA5}">
                      <a16:colId xmlns:a16="http://schemas.microsoft.com/office/drawing/2014/main" val="20003"/>
                    </a:ext>
                  </a:extLst>
                </a:gridCol>
                <a:gridCol w="939452">
                  <a:extLst>
                    <a:ext uri="{9D8B030D-6E8A-4147-A177-3AD203B41FA5}">
                      <a16:colId xmlns:a16="http://schemas.microsoft.com/office/drawing/2014/main" val="20004"/>
                    </a:ext>
                  </a:extLst>
                </a:gridCol>
                <a:gridCol w="867889">
                  <a:extLst>
                    <a:ext uri="{9D8B030D-6E8A-4147-A177-3AD203B41FA5}">
                      <a16:colId xmlns:a16="http://schemas.microsoft.com/office/drawing/2014/main" val="20005"/>
                    </a:ext>
                  </a:extLst>
                </a:gridCol>
              </a:tblGrid>
              <a:tr h="320099">
                <a:tc>
                  <a:txBody>
                    <a:bodyPr/>
                    <a:lstStyle/>
                    <a:p>
                      <a:r>
                        <a:rPr lang="en-US"/>
                        <a:t>Averages</a:t>
                      </a:r>
                    </a:p>
                  </a:txBody>
                  <a:tcPr/>
                </a:tc>
                <a:tc>
                  <a:txBody>
                    <a:bodyPr/>
                    <a:lstStyle/>
                    <a:p>
                      <a:r>
                        <a:rPr lang="en-US" sz="1400"/>
                        <a:t>174 73%</a:t>
                      </a:r>
                    </a:p>
                  </a:txBody>
                  <a:tcPr/>
                </a:tc>
                <a:tc>
                  <a:txBody>
                    <a:bodyPr/>
                    <a:lstStyle/>
                    <a:p>
                      <a:r>
                        <a:rPr lang="en-US" sz="1400"/>
                        <a:t>139 58%</a:t>
                      </a:r>
                    </a:p>
                  </a:txBody>
                  <a:tcPr/>
                </a:tc>
                <a:tc>
                  <a:txBody>
                    <a:bodyPr/>
                    <a:lstStyle/>
                    <a:p>
                      <a:r>
                        <a:rPr lang="en-US" sz="1400"/>
                        <a:t>103 43%</a:t>
                      </a:r>
                    </a:p>
                  </a:txBody>
                  <a:tcPr/>
                </a:tc>
                <a:tc>
                  <a:txBody>
                    <a:bodyPr/>
                    <a:lstStyle/>
                    <a:p>
                      <a:r>
                        <a:rPr lang="en-US" sz="1400"/>
                        <a:t>67 28%</a:t>
                      </a:r>
                    </a:p>
                  </a:txBody>
                  <a:tcPr/>
                </a:tc>
                <a:tc>
                  <a:txBody>
                    <a:bodyPr/>
                    <a:lstStyle/>
                    <a:p>
                      <a:r>
                        <a:rPr lang="en-US" sz="1400"/>
                        <a:t>31 13%</a:t>
                      </a:r>
                    </a:p>
                  </a:txBody>
                  <a:tcPr/>
                </a:tc>
                <a:extLst>
                  <a:ext uri="{0D108BD9-81ED-4DB2-BD59-A6C34878D82A}">
                    <a16:rowId xmlns:a16="http://schemas.microsoft.com/office/drawing/2014/main" val="10000"/>
                  </a:ext>
                </a:extLst>
              </a:tr>
            </a:tbl>
          </a:graphicData>
        </a:graphic>
      </p:graphicFrame>
      <p:sp>
        <p:nvSpPr>
          <p:cNvPr id="15" name="TextBox 14"/>
          <p:cNvSpPr txBox="1"/>
          <p:nvPr/>
        </p:nvSpPr>
        <p:spPr>
          <a:xfrm>
            <a:off x="266640" y="4612924"/>
            <a:ext cx="2567834" cy="646331"/>
          </a:xfrm>
          <a:prstGeom prst="rect">
            <a:avLst/>
          </a:prstGeom>
          <a:noFill/>
        </p:spPr>
        <p:txBody>
          <a:bodyPr wrap="square" rtlCol="0">
            <a:spAutoFit/>
          </a:bodyPr>
          <a:lstStyle/>
          <a:p>
            <a:r>
              <a:rPr lang="en-US"/>
              <a:t>3 papers totaling 240 marks (3 x 80 marks)</a:t>
            </a:r>
          </a:p>
        </p:txBody>
      </p:sp>
      <p:pic>
        <p:nvPicPr>
          <p:cNvPr id="16" name="Picture 15"/>
          <p:cNvPicPr>
            <a:picLocks noChangeAspect="1"/>
          </p:cNvPicPr>
          <p:nvPr/>
        </p:nvPicPr>
        <p:blipFill>
          <a:blip r:embed="rId5"/>
          <a:stretch>
            <a:fillRect/>
          </a:stretch>
        </p:blipFill>
        <p:spPr>
          <a:xfrm>
            <a:off x="9343990" y="1270000"/>
            <a:ext cx="2451100" cy="4686300"/>
          </a:xfrm>
          <a:prstGeom prst="rect">
            <a:avLst/>
          </a:prstGeom>
        </p:spPr>
      </p:pic>
      <p:pic>
        <p:nvPicPr>
          <p:cNvPr id="17" name="Picture 16"/>
          <p:cNvPicPr>
            <a:picLocks noChangeAspect="1"/>
          </p:cNvPicPr>
          <p:nvPr/>
        </p:nvPicPr>
        <p:blipFill>
          <a:blip r:embed="rId6"/>
          <a:stretch>
            <a:fillRect/>
          </a:stretch>
        </p:blipFill>
        <p:spPr>
          <a:xfrm>
            <a:off x="9312378" y="6137486"/>
            <a:ext cx="2552700" cy="406400"/>
          </a:xfrm>
          <a:prstGeom prst="rect">
            <a:avLst/>
          </a:prstGeom>
        </p:spPr>
      </p:pic>
    </p:spTree>
    <p:extLst>
      <p:ext uri="{BB962C8B-B14F-4D97-AF65-F5344CB8AC3E}">
        <p14:creationId xmlns:p14="http://schemas.microsoft.com/office/powerpoint/2010/main" val="2621852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178B-61CA-4299-9A6C-4BCE3C1F7CE9}"/>
              </a:ext>
            </a:extLst>
          </p:cNvPr>
          <p:cNvSpPr txBox="1">
            <a:spLocks/>
          </p:cNvSpPr>
          <p:nvPr/>
        </p:nvSpPr>
        <p:spPr>
          <a:xfrm>
            <a:off x="163767" y="183715"/>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Revision </a:t>
            </a:r>
            <a:r>
              <a:rPr lang="mr-IN"/>
              <a:t>–</a:t>
            </a:r>
            <a:r>
              <a:rPr lang="en-US"/>
              <a:t> Independent Work at Home</a:t>
            </a:r>
            <a:endParaRPr lang="en-GB"/>
          </a:p>
        </p:txBody>
      </p:sp>
      <p:pic>
        <p:nvPicPr>
          <p:cNvPr id="3" name="Picture 2"/>
          <p:cNvPicPr>
            <a:picLocks noChangeAspect="1"/>
          </p:cNvPicPr>
          <p:nvPr/>
        </p:nvPicPr>
        <p:blipFill>
          <a:blip r:embed="rId2"/>
          <a:stretch>
            <a:fillRect/>
          </a:stretch>
        </p:blipFill>
        <p:spPr>
          <a:xfrm>
            <a:off x="163766" y="844115"/>
            <a:ext cx="3265091" cy="4103666"/>
          </a:xfrm>
          <a:prstGeom prst="rect">
            <a:avLst/>
          </a:prstGeom>
        </p:spPr>
      </p:pic>
      <p:pic>
        <p:nvPicPr>
          <p:cNvPr id="4" name="Picture 3"/>
          <p:cNvPicPr>
            <a:picLocks noChangeAspect="1"/>
          </p:cNvPicPr>
          <p:nvPr/>
        </p:nvPicPr>
        <p:blipFill>
          <a:blip r:embed="rId3"/>
          <a:stretch>
            <a:fillRect/>
          </a:stretch>
        </p:blipFill>
        <p:spPr>
          <a:xfrm>
            <a:off x="6431327" y="844115"/>
            <a:ext cx="2956404" cy="4132050"/>
          </a:xfrm>
          <a:prstGeom prst="rect">
            <a:avLst/>
          </a:prstGeom>
        </p:spPr>
      </p:pic>
      <p:pic>
        <p:nvPicPr>
          <p:cNvPr id="5" name="Picture 4"/>
          <p:cNvPicPr>
            <a:picLocks noChangeAspect="1"/>
          </p:cNvPicPr>
          <p:nvPr/>
        </p:nvPicPr>
        <p:blipFill>
          <a:blip r:embed="rId4"/>
          <a:stretch>
            <a:fillRect/>
          </a:stretch>
        </p:blipFill>
        <p:spPr>
          <a:xfrm>
            <a:off x="3450659" y="844115"/>
            <a:ext cx="2958866" cy="4103666"/>
          </a:xfrm>
          <a:prstGeom prst="rect">
            <a:avLst/>
          </a:prstGeom>
        </p:spPr>
      </p:pic>
      <p:pic>
        <p:nvPicPr>
          <p:cNvPr id="6" name="Picture 5"/>
          <p:cNvPicPr>
            <a:picLocks noChangeAspect="1"/>
          </p:cNvPicPr>
          <p:nvPr/>
        </p:nvPicPr>
        <p:blipFill>
          <a:blip r:embed="rId5"/>
          <a:stretch>
            <a:fillRect/>
          </a:stretch>
        </p:blipFill>
        <p:spPr>
          <a:xfrm>
            <a:off x="9387731" y="872499"/>
            <a:ext cx="3041752" cy="4103666"/>
          </a:xfrm>
          <a:prstGeom prst="rect">
            <a:avLst/>
          </a:prstGeom>
        </p:spPr>
      </p:pic>
      <p:sp>
        <p:nvSpPr>
          <p:cNvPr id="7" name="Rectangle 6"/>
          <p:cNvSpPr/>
          <p:nvPr/>
        </p:nvSpPr>
        <p:spPr>
          <a:xfrm>
            <a:off x="1097785" y="4976165"/>
            <a:ext cx="7090403" cy="1754326"/>
          </a:xfrm>
          <a:prstGeom prst="rect">
            <a:avLst/>
          </a:prstGeom>
          <a:noFill/>
        </p:spPr>
        <p:txBody>
          <a:bodyPr wrap="none" lIns="91440" tIns="45720" rIns="91440" bIns="45720">
            <a:spAutoFit/>
          </a:bodyPr>
          <a:lstStyle/>
          <a:p>
            <a:pPr algn="ctr"/>
            <a:r>
              <a:rPr lang="en-GB" sz="3600" b="0" cap="none" spc="0">
                <a:ln w="0"/>
                <a:solidFill>
                  <a:schemeClr val="tx1"/>
                </a:solidFill>
                <a:effectLst>
                  <a:outerShdw blurRad="38100" dist="19050" dir="2700000" algn="tl" rotWithShape="0">
                    <a:schemeClr val="dk1">
                      <a:alpha val="40000"/>
                    </a:schemeClr>
                  </a:outerShdw>
                </a:effectLst>
              </a:rPr>
              <a:t>Amazon Prices</a:t>
            </a:r>
          </a:p>
          <a:p>
            <a:pPr algn="ctr"/>
            <a:r>
              <a:rPr lang="en-GB" sz="3600">
                <a:ln w="0"/>
                <a:effectLst>
                  <a:outerShdw blurRad="38100" dist="19050" dir="2700000" algn="tl" rotWithShape="0">
                    <a:schemeClr val="dk1">
                      <a:alpha val="40000"/>
                    </a:schemeClr>
                  </a:outerShdw>
                </a:effectLst>
              </a:rPr>
              <a:t>Complete revision &amp; practice £10</a:t>
            </a:r>
          </a:p>
          <a:p>
            <a:pPr algn="ctr"/>
            <a:r>
              <a:rPr lang="en-GB" sz="3600" b="0" cap="none" spc="0">
                <a:ln w="0"/>
                <a:solidFill>
                  <a:schemeClr val="tx1"/>
                </a:solidFill>
                <a:effectLst>
                  <a:outerShdw blurRad="38100" dist="19050" dir="2700000" algn="tl" rotWithShape="0">
                    <a:schemeClr val="dk1">
                      <a:alpha val="40000"/>
                    </a:schemeClr>
                  </a:outerShdw>
                </a:effectLst>
              </a:rPr>
              <a:t>Targeted exam practice £5</a:t>
            </a:r>
          </a:p>
        </p:txBody>
      </p:sp>
    </p:spTree>
    <p:extLst>
      <p:ext uri="{BB962C8B-B14F-4D97-AF65-F5344CB8AC3E}">
        <p14:creationId xmlns:p14="http://schemas.microsoft.com/office/powerpoint/2010/main" val="1543935146"/>
      </p:ext>
    </p:extLst>
  </p:cSld>
  <p:clrMapOvr>
    <a:masterClrMapping/>
  </p:clrMapOvr>
</p:sld>
</file>

<file path=ppt/theme/theme1.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c079a4f-5def-448d-84e1-107fa6a1da11">
      <Terms xmlns="http://schemas.microsoft.com/office/infopath/2007/PartnerControls"/>
    </lcf76f155ced4ddcb4097134ff3c332f>
    <TaxCatchAll xmlns="3daed51f-786e-4439-8c8a-8dd4a42af93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8CC45B0B59514CA1980BF4ADC87A59" ma:contentTypeVersion="16" ma:contentTypeDescription="Create a new document." ma:contentTypeScope="" ma:versionID="b56edd0d9f77c705c8408c74757d6b80">
  <xsd:schema xmlns:xsd="http://www.w3.org/2001/XMLSchema" xmlns:xs="http://www.w3.org/2001/XMLSchema" xmlns:p="http://schemas.microsoft.com/office/2006/metadata/properties" xmlns:ns2="0c079a4f-5def-448d-84e1-107fa6a1da11" xmlns:ns3="3daed51f-786e-4439-8c8a-8dd4a42af93f" targetNamespace="http://schemas.microsoft.com/office/2006/metadata/properties" ma:root="true" ma:fieldsID="7cf105b147aa5475b6a054d9d800a48e" ns2:_="" ns3:_="">
    <xsd:import namespace="0c079a4f-5def-448d-84e1-107fa6a1da11"/>
    <xsd:import namespace="3daed51f-786e-4439-8c8a-8dd4a42af93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079a4f-5def-448d-84e1-107fa6a1da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2271265-baed-46f4-a92d-6ecabcdb7b55"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aed51f-786e-4439-8c8a-8dd4a42af93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ca338857-365c-4c9b-9382-722a5e7aaceb}" ma:internalName="TaxCatchAll" ma:showField="CatchAllData" ma:web="3daed51f-786e-4439-8c8a-8dd4a42af9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FFE60A-FC83-429C-ACE5-01E0FC3DF45A}">
  <ds:schemaRefs>
    <ds:schemaRef ds:uri="0c079a4f-5def-448d-84e1-107fa6a1da11"/>
    <ds:schemaRef ds:uri="26a250c2-6e04-4f8f-bee3-d309a0509eb2"/>
    <ds:schemaRef ds:uri="3daed51f-786e-4439-8c8a-8dd4a42af93f"/>
    <ds:schemaRef ds:uri="5c8ff2fb-31e1-4e6e-922e-e2012ae0eb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6B19E64-0FEA-48FA-AA4F-3975F15A6629}">
  <ds:schemaRefs>
    <ds:schemaRef ds:uri="0c079a4f-5def-448d-84e1-107fa6a1da11"/>
    <ds:schemaRef ds:uri="3daed51f-786e-4439-8c8a-8dd4a42af9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394F7C7-4E01-4DF7-9556-B70FA821E3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0</TotalTime>
  <Words>2356</Words>
  <Application>Microsoft Office PowerPoint</Application>
  <PresentationFormat>Widescreen</PresentationFormat>
  <Paragraphs>358</Paragraphs>
  <Slides>34</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34</vt:i4>
      </vt:variant>
    </vt:vector>
  </HeadingPairs>
  <TitlesOfParts>
    <vt:vector size="48" baseType="lpstr">
      <vt:lpstr>Arial</vt:lpstr>
      <vt:lpstr>Arial</vt:lpstr>
      <vt:lpstr>Calibri</vt:lpstr>
      <vt:lpstr>Calibri Light</vt:lpstr>
      <vt:lpstr>Candara</vt:lpstr>
      <vt:lpstr>Open Sans</vt:lpstr>
      <vt:lpstr>Segoe UI</vt:lpstr>
      <vt:lpstr>Tahoma</vt:lpstr>
      <vt:lpstr>Times New Roman</vt:lpstr>
      <vt:lpstr>Trebuchet MS</vt:lpstr>
      <vt:lpstr>Wingdings</vt:lpstr>
      <vt:lpstr>Wingdings 3</vt:lpstr>
      <vt:lpstr>Wingdings,Sans-Serif</vt:lpstr>
      <vt:lpstr>Facet</vt:lpstr>
      <vt:lpstr>Year 11  Key to Success evening</vt:lpstr>
      <vt:lpstr>PowerPoint Presentation</vt:lpstr>
      <vt:lpstr>Important dates</vt:lpstr>
      <vt:lpstr>Timeline</vt:lpstr>
      <vt:lpstr>Core Subject Information</vt:lpstr>
      <vt:lpstr>Core Subject Information - Maths</vt:lpstr>
      <vt:lpstr>Core Subject Information - Maths</vt:lpstr>
      <vt:lpstr>Core Subject Information - Maths</vt:lpstr>
      <vt:lpstr>PowerPoint Presentation</vt:lpstr>
      <vt:lpstr>Core Subject Information – Maths Homework</vt:lpstr>
      <vt:lpstr>PowerPoint Presentation</vt:lpstr>
      <vt:lpstr>PowerPoint Presentation</vt:lpstr>
      <vt:lpstr>PowerPoint Presentation</vt:lpstr>
      <vt:lpstr>Core Subject Information – English  </vt:lpstr>
      <vt:lpstr>Tuesday Test Day in pink homework books</vt:lpstr>
      <vt:lpstr>PowerPoint Presentation</vt:lpstr>
      <vt:lpstr>PowerPoint Presentation</vt:lpstr>
      <vt:lpstr>PowerPoint Presentation</vt:lpstr>
      <vt:lpstr>   Science Homework Platform: Tassomai</vt:lpstr>
      <vt:lpstr>PowerPoint Presentation</vt:lpstr>
      <vt:lpstr> </vt:lpstr>
      <vt:lpstr>PowerPoint Presentation</vt:lpstr>
      <vt:lpstr>PowerPoint Presentation</vt:lpstr>
      <vt:lpstr>Useful RE revision aids</vt:lpstr>
      <vt:lpstr>PowerPoint Presentation</vt:lpstr>
      <vt:lpstr>PowerPoint Presentation</vt:lpstr>
      <vt:lpstr>PowerPoint Presentation</vt:lpstr>
      <vt:lpstr>PowerPoint Presentation</vt:lpstr>
      <vt:lpstr>Attendance Matters</vt:lpstr>
      <vt:lpstr>Exam Stress Management</vt:lpstr>
      <vt:lpstr>General stress management tips</vt:lpstr>
      <vt:lpstr>What are we doing in school?</vt:lpstr>
      <vt:lpstr>Students, when you need support …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11  Parent Information Evening</dc:title>
  <dc:creator>Sarah Parry</dc:creator>
  <cp:lastModifiedBy>Lisa Scotford (DEA Staff)</cp:lastModifiedBy>
  <cp:revision>378</cp:revision>
  <dcterms:created xsi:type="dcterms:W3CDTF">2023-09-21T11:04:00Z</dcterms:created>
  <dcterms:modified xsi:type="dcterms:W3CDTF">2025-09-22T09:24:44Z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0x010100EA8CC45B0B59514CA1980BF4ADC87A59</vt:lpwstr>
  </property>
  <property fmtid="{D5CDD505-2E9C-101B-9397-08002B2CF9AE}" pid="3" name="MediaServiceImageTags">
    <vt:lpwstr/>
  </property>
</Properties>
</file>