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</p:sldMasterIdLst>
  <p:sldIdLst>
    <p:sldId id="458" r:id="rId6"/>
    <p:sldId id="459" r:id="rId7"/>
    <p:sldId id="460" r:id="rId8"/>
    <p:sldId id="461" r:id="rId9"/>
    <p:sldId id="462" r:id="rId10"/>
    <p:sldId id="463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480" r:id="rId28"/>
    <p:sldId id="481" r:id="rId29"/>
    <p:sldId id="482" r:id="rId30"/>
    <p:sldId id="483" r:id="rId31"/>
    <p:sldId id="484" r:id="rId32"/>
    <p:sldId id="485" r:id="rId33"/>
    <p:sldId id="486" r:id="rId34"/>
    <p:sldId id="487" r:id="rId35"/>
    <p:sldId id="488" r:id="rId36"/>
    <p:sldId id="489" r:id="rId3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A5D986-9CBA-A35D-125F-2D7DC67A6344}" v="97" dt="2025-09-19T07:45:39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022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061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56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8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22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551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30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2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27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989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739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45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031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648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893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52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25C89-F9D4-47A4-BC56-F9DBEEF2FC62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2F9A13C-6881-47A7-830A-8976C91974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09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2.png"/><Relationship Id="rId7" Type="http://schemas.openxmlformats.org/officeDocument/2006/relationships/image" Target="../media/image1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ea.org.uk/parent-information/our-curriculum/subjects/english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38E48-EDD8-6163-4420-C1B3984FD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D122-CFFE-DF4E-FAB0-F9B4BAAE5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409" y="835017"/>
            <a:ext cx="3179593" cy="32158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Year 10 </a:t>
            </a:r>
            <a:br>
              <a:rPr lang="en-US"/>
            </a:br>
            <a:r>
              <a:rPr lang="en-US"/>
              <a:t>Key to Success evening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3154F-76EA-4339-8638-E0B7042B5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409" y="4050833"/>
            <a:ext cx="3179593" cy="1990529"/>
          </a:xfrm>
        </p:spPr>
        <p:txBody>
          <a:bodyPr>
            <a:normAutofit/>
          </a:bodyPr>
          <a:lstStyle/>
          <a:p>
            <a:r>
              <a:rPr lang="en-US"/>
              <a:t>Today’s aim is to provide information to allow you to best support your child through their GCSE years. </a:t>
            </a:r>
            <a:endParaRPr lang="en-GB"/>
          </a:p>
        </p:txBody>
      </p:sp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53F6A67F-9308-3F68-CB2F-532C441F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73" y="835016"/>
            <a:ext cx="4457760" cy="1987658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985A0EAE-BB9A-A66B-C709-61242538A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49" y="3051274"/>
            <a:ext cx="4260871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794E9-4ADE-6079-1E46-8EC66AF23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9820B111-F933-923C-1DB3-6F7961FDE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5B49A1D1-D658-3F8F-E88D-A54E0F10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2E288A-BCE3-5383-DFAF-252FC8031822}"/>
              </a:ext>
            </a:extLst>
          </p:cNvPr>
          <p:cNvSpPr>
            <a:spLocks noGrp="1"/>
          </p:cNvSpPr>
          <p:nvPr/>
        </p:nvSpPr>
        <p:spPr>
          <a:xfrm>
            <a:off x="1244973" y="20924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/>
              <a:t>Core Subject Information - </a:t>
            </a:r>
            <a:r>
              <a:rPr lang="en-US" b="1" u="sng" err="1"/>
              <a:t>Maths</a:t>
            </a:r>
            <a:endParaRPr lang="en-GB" b="1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7DA2C-E3C5-7170-5AB6-3B43F4B6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28"/>
          <a:stretch/>
        </p:blipFill>
        <p:spPr>
          <a:xfrm>
            <a:off x="9903607" y="4554816"/>
            <a:ext cx="2160240" cy="401174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15711C69-AB20-EF05-242E-3352614C1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903" y="2105585"/>
            <a:ext cx="847725" cy="876300"/>
          </a:xfrm>
          <a:prstGeom prst="rect">
            <a:avLst/>
          </a:prstGeom>
        </p:spPr>
      </p:pic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2A161D11-DFD3-6534-5127-12A6AE651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70" y="1813391"/>
            <a:ext cx="81248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27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50EF1E-2F6C-6870-3942-0FA2F9770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B6F3FDD2-3192-AEB6-B817-3CA51D85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2C25D414-64D5-1FD3-4807-E89B83144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84DA3-B891-CC99-A734-D26F484375FE}"/>
              </a:ext>
            </a:extLst>
          </p:cNvPr>
          <p:cNvSpPr>
            <a:spLocks noGrp="1"/>
          </p:cNvSpPr>
          <p:nvPr/>
        </p:nvSpPr>
        <p:spPr>
          <a:xfrm>
            <a:off x="1244973" y="20924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/>
              <a:t>Core Subject Information - </a:t>
            </a:r>
            <a:r>
              <a:rPr lang="en-US" b="1" u="sng" err="1"/>
              <a:t>Maths</a:t>
            </a:r>
            <a:endParaRPr lang="en-GB" b="1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66CDE-1811-5CEB-8E39-0DA88D995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28"/>
          <a:stretch/>
        </p:blipFill>
        <p:spPr>
          <a:xfrm>
            <a:off x="9903607" y="4554816"/>
            <a:ext cx="2160240" cy="401174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F7F94C13-C3C8-2432-B6B7-CB50A60F9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903" y="2105585"/>
            <a:ext cx="847725" cy="87630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F2E99F3-133D-68D3-68FD-0FF00E8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967" y="1809750"/>
            <a:ext cx="4048125" cy="3238500"/>
          </a:xfrm>
          <a:prstGeom prst="rect">
            <a:avLst/>
          </a:prstGeom>
        </p:spPr>
      </p:pic>
      <p:pic>
        <p:nvPicPr>
          <p:cNvPr id="9" name="Picture 8" descr="A purple rectangular box with numbers and text&#10;&#10;AI-generated content may be incorrect.">
            <a:extLst>
              <a:ext uri="{FF2B5EF4-FFF2-40B4-BE49-F238E27FC236}">
                <a16:creationId xmlns:a16="http://schemas.microsoft.com/office/drawing/2014/main" id="{703416DE-ADA0-2A79-00F4-AB7752495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9912" y="5050211"/>
            <a:ext cx="6096000" cy="1800225"/>
          </a:xfrm>
          <a:prstGeom prst="rect">
            <a:avLst/>
          </a:prstGeom>
        </p:spPr>
      </p:pic>
      <p:pic>
        <p:nvPicPr>
          <p:cNvPr id="10" name="Picture 9" descr="A black calculator with a display&#10;&#10;AI-generated content may be incorrect.">
            <a:extLst>
              <a:ext uri="{FF2B5EF4-FFF2-40B4-BE49-F238E27FC236}">
                <a16:creationId xmlns:a16="http://schemas.microsoft.com/office/drawing/2014/main" id="{223B935A-CFE4-E6B2-CCA1-0F674AC1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6053" y="899832"/>
            <a:ext cx="2009775" cy="3848100"/>
          </a:xfrm>
          <a:prstGeom prst="rect">
            <a:avLst/>
          </a:prstGeom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1550EFCA-2B2A-8B36-77F4-768211332EE6}"/>
              </a:ext>
            </a:extLst>
          </p:cNvPr>
          <p:cNvSpPr txBox="1"/>
          <p:nvPr/>
        </p:nvSpPr>
        <p:spPr>
          <a:xfrm>
            <a:off x="5004387" y="3763553"/>
            <a:ext cx="2492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Based on 2025 results, subject to change slightly (% went up by </a:t>
            </a:r>
            <a:r>
              <a:rPr lang="en-US" err="1"/>
              <a:t>approx</a:t>
            </a:r>
            <a:r>
              <a:rPr lang="en-US"/>
              <a:t> 1% from 2024)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EF8768-A026-7323-157E-82973ADDC0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4879" y="3766578"/>
            <a:ext cx="201930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8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56B2E-E45E-E758-2DD5-10717FB57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31C0E824-FE5B-0D5B-2008-8EE797669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3BAFA47F-F340-8670-4922-73CD76CE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5ED4DE-FEA2-FB22-0927-D749D70490CC}"/>
              </a:ext>
            </a:extLst>
          </p:cNvPr>
          <p:cNvSpPr>
            <a:spLocks noGrp="1"/>
          </p:cNvSpPr>
          <p:nvPr/>
        </p:nvSpPr>
        <p:spPr>
          <a:xfrm>
            <a:off x="1244973" y="20924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/>
              <a:t>Core Subject Information - </a:t>
            </a:r>
            <a:r>
              <a:rPr lang="en-US" b="1" u="sng" err="1"/>
              <a:t>Maths</a:t>
            </a:r>
            <a:endParaRPr lang="en-GB" b="1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D63D9-88B9-1FEF-9FC3-3FA918FFE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28"/>
          <a:stretch/>
        </p:blipFill>
        <p:spPr>
          <a:xfrm>
            <a:off x="9903607" y="4554816"/>
            <a:ext cx="2160240" cy="401174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E4503A07-96FD-AFB9-2815-07AF79EE5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903" y="2105585"/>
            <a:ext cx="847725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A141F-5549-4068-B2C7-462B41742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65" y="4345263"/>
            <a:ext cx="7117084" cy="2141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38D6B-E9CE-8F46-7445-8F4680E74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746" y="1953467"/>
            <a:ext cx="3012249" cy="1895821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45E07E4-8BA5-407D-24A9-11786DA82959}"/>
              </a:ext>
            </a:extLst>
          </p:cNvPr>
          <p:cNvSpPr txBox="1"/>
          <p:nvPr/>
        </p:nvSpPr>
        <p:spPr>
          <a:xfrm>
            <a:off x="4266292" y="2131301"/>
            <a:ext cx="546041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Weekly homework (Wednesday to Wednesday)</a:t>
            </a:r>
          </a:p>
          <a:p>
            <a:r>
              <a:rPr lang="en-US" sz="2000"/>
              <a:t>Personalised retrieval based on completion </a:t>
            </a:r>
          </a:p>
          <a:p>
            <a:r>
              <a:rPr lang="en-US" sz="2000"/>
              <a:t>All levels to challenge and support </a:t>
            </a:r>
          </a:p>
          <a:p>
            <a:r>
              <a:rPr lang="en-US" sz="2000"/>
              <a:t>Following the SOW taught in lesson</a:t>
            </a:r>
          </a:p>
          <a:p>
            <a:r>
              <a:rPr lang="en-US" sz="2000"/>
              <a:t>Scaffold videos to support each question </a:t>
            </a:r>
          </a:p>
          <a:p>
            <a:r>
              <a:rPr lang="en-US" sz="1350"/>
              <a:t> </a:t>
            </a:r>
          </a:p>
          <a:p>
            <a:r>
              <a:rPr lang="en-US" sz="135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8842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4B900B-9DA4-90F1-DEC0-4CBF08838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EF0B7AD0-4D50-FCC0-FC25-531161C08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C10C00F5-71C3-6087-19D4-173B21C34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E90C6-3A51-6242-DB94-0B657EE429D3}"/>
              </a:ext>
            </a:extLst>
          </p:cNvPr>
          <p:cNvSpPr>
            <a:spLocks noGrp="1"/>
          </p:cNvSpPr>
          <p:nvPr/>
        </p:nvSpPr>
        <p:spPr>
          <a:xfrm>
            <a:off x="1088091" y="7536"/>
            <a:ext cx="9309846" cy="989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/>
              <a:t>Core Subject Information - </a:t>
            </a:r>
            <a:r>
              <a:rPr lang="en-US" b="1" u="sng" err="1"/>
              <a:t>Maths</a:t>
            </a:r>
            <a:endParaRPr lang="en-GB" b="1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12C49-CBC7-3C6A-D6CA-2161492DB1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28"/>
          <a:stretch/>
        </p:blipFill>
        <p:spPr>
          <a:xfrm>
            <a:off x="9903607" y="4554816"/>
            <a:ext cx="2160240" cy="401174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52697E66-D5C9-5143-DAAE-5A6C97584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903" y="2105585"/>
            <a:ext cx="847725" cy="876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 txBox="1">
            <a:spLocks/>
          </p:cNvSpPr>
          <p:nvPr/>
        </p:nvSpPr>
        <p:spPr>
          <a:xfrm>
            <a:off x="840001" y="961418"/>
            <a:ext cx="6447501" cy="990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/>
              <a:t>Revision </a:t>
            </a:r>
            <a:r>
              <a:rPr lang="mr-IN" sz="2700"/>
              <a:t>–</a:t>
            </a:r>
            <a:r>
              <a:rPr lang="en-US" sz="2700"/>
              <a:t> Independent Work at Home</a:t>
            </a:r>
            <a:endParaRPr lang="en-GB" sz="27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6BA831-4C99-B197-9089-74844D5CB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25" y="1490336"/>
            <a:ext cx="2448818" cy="3077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305C2C-3C3A-37A2-12DC-096898143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495" y="1490336"/>
            <a:ext cx="2217303" cy="3099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3B2E1C-BFBE-2847-D257-032F2EFBD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994" y="1490336"/>
            <a:ext cx="2219150" cy="3077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BB8761-053E-975A-A87F-A7A1FCA2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798" y="1511624"/>
            <a:ext cx="2281314" cy="30777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C2A20B-88BA-656A-4396-E813940E7936}"/>
              </a:ext>
            </a:extLst>
          </p:cNvPr>
          <p:cNvSpPr/>
          <p:nvPr/>
        </p:nvSpPr>
        <p:spPr>
          <a:xfrm>
            <a:off x="1086423" y="4589374"/>
            <a:ext cx="4791633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Amazon Prices</a:t>
            </a:r>
          </a:p>
          <a:p>
            <a:pPr algn="ctr"/>
            <a:r>
              <a:rPr lang="en-GB" sz="2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revision &amp; practice £10</a:t>
            </a:r>
          </a:p>
          <a:p>
            <a:pPr algn="ctr"/>
            <a:r>
              <a:rPr lang="en-GB" sz="27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Targeted exam practice £5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AE5DBE-5A94-36F7-E294-B7D776A88EDC}"/>
              </a:ext>
            </a:extLst>
          </p:cNvPr>
          <p:cNvSpPr/>
          <p:nvPr/>
        </p:nvSpPr>
        <p:spPr>
          <a:xfrm>
            <a:off x="2160694" y="5905119"/>
            <a:ext cx="6680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Getting prepared early.</a:t>
            </a:r>
          </a:p>
        </p:txBody>
      </p:sp>
    </p:spTree>
    <p:extLst>
      <p:ext uri="{BB962C8B-B14F-4D97-AF65-F5344CB8AC3E}">
        <p14:creationId xmlns:p14="http://schemas.microsoft.com/office/powerpoint/2010/main" val="3658459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1F31B-B76F-417A-DE05-F83A4869E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 txBox="1">
            <a:spLocks/>
          </p:cNvSpPr>
          <p:nvPr/>
        </p:nvSpPr>
        <p:spPr>
          <a:xfrm>
            <a:off x="190061" y="154595"/>
            <a:ext cx="9114499" cy="119230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Enrichment </a:t>
            </a:r>
            <a:r>
              <a:rPr lang="mr-IN" sz="4400" dirty="0">
                <a:cs typeface="Mangal"/>
              </a:rPr>
              <a:t>–</a:t>
            </a:r>
            <a:r>
              <a:rPr lang="en-GB" sz="4400" dirty="0"/>
              <a:t> Further Maths GCSE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D309E-A14D-43C7-9A94-E56A6C9EA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9328" y="153428"/>
            <a:ext cx="1897534" cy="2389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1D877-4B05-463B-B79C-40A289D37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124" y="2326841"/>
            <a:ext cx="5300709" cy="4532826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3E50A7D-961B-46FF-8904-623F6AA7B6E5}"/>
              </a:ext>
            </a:extLst>
          </p:cNvPr>
          <p:cNvSpPr txBox="1"/>
          <p:nvPr/>
        </p:nvSpPr>
        <p:spPr>
          <a:xfrm>
            <a:off x="1052913" y="1375179"/>
            <a:ext cx="4388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AQA Level 2 GCSE Maths</a:t>
            </a:r>
          </a:p>
          <a:p>
            <a:r>
              <a:rPr lang="en-GB" sz="2400"/>
              <a:t>An extra GCSE </a:t>
            </a:r>
          </a:p>
          <a:p>
            <a:endParaRPr lang="en-GB" sz="2400"/>
          </a:p>
          <a:p>
            <a:r>
              <a:rPr lang="en-GB" sz="2400"/>
              <a:t>Available to pupils targeting a grade 7+</a:t>
            </a:r>
          </a:p>
          <a:p>
            <a:r>
              <a:rPr lang="en-GB" sz="2400" b="1"/>
              <a:t>Starts in July for year 10 by invite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400D0EB9-2FA2-45A6-9498-3671BEDE5495}"/>
              </a:ext>
            </a:extLst>
          </p:cNvPr>
          <p:cNvSpPr txBox="1"/>
          <p:nvPr/>
        </p:nvSpPr>
        <p:spPr>
          <a:xfrm>
            <a:off x="2842353" y="4929458"/>
            <a:ext cx="3615740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3 x grade 9</a:t>
            </a:r>
          </a:p>
          <a:p>
            <a:r>
              <a:rPr lang="en-GB"/>
              <a:t>2 x grade 8</a:t>
            </a:r>
          </a:p>
          <a:p>
            <a:r>
              <a:rPr lang="en-GB"/>
              <a:t>1 x grade 6</a:t>
            </a:r>
          </a:p>
          <a:p>
            <a:r>
              <a:rPr lang="en-GB"/>
              <a:t>5 x grade 5</a:t>
            </a:r>
          </a:p>
          <a:p>
            <a:endParaRPr lang="en-GB" sz="135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D6D0B27-B900-4302-BAD4-52B9BE63400C}"/>
              </a:ext>
            </a:extLst>
          </p:cNvPr>
          <p:cNvSpPr txBox="1"/>
          <p:nvPr/>
        </p:nvSpPr>
        <p:spPr>
          <a:xfrm>
            <a:off x="999630" y="4420801"/>
            <a:ext cx="545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/>
              <a:t>2025 Success for the first year!</a:t>
            </a:r>
          </a:p>
        </p:txBody>
      </p:sp>
    </p:spTree>
    <p:extLst>
      <p:ext uri="{BB962C8B-B14F-4D97-AF65-F5344CB8AC3E}">
        <p14:creationId xmlns:p14="http://schemas.microsoft.com/office/powerpoint/2010/main" val="2116633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71FA-9833-6F9A-95B0-6AD2B88E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F8E5-F2F9-C303-B1F6-BF325D0D1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/>
        </p:nvSpPr>
        <p:spPr>
          <a:xfrm>
            <a:off x="421224" y="358590"/>
            <a:ext cx="8831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Year 10 Maths </a:t>
            </a:r>
            <a:r>
              <a:rPr lang="mr-IN"/>
              <a:t>–</a:t>
            </a:r>
            <a:r>
              <a:rPr lang="en-GB"/>
              <a:t> Tips and Advice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99E1BFA-13E7-B9FC-A25B-B85178E942CD}"/>
              </a:ext>
            </a:extLst>
          </p:cNvPr>
          <p:cNvSpPr txBox="1"/>
          <p:nvPr/>
        </p:nvSpPr>
        <p:spPr>
          <a:xfrm>
            <a:off x="600272" y="1349190"/>
            <a:ext cx="7512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/>
              <a:t>Get </a:t>
            </a:r>
            <a:r>
              <a:rPr lang="en-US" err="1"/>
              <a:t>organised</a:t>
            </a:r>
            <a:r>
              <a:rPr lang="en-US"/>
              <a:t> early! Ask the questions and make revision cards from now!</a:t>
            </a:r>
          </a:p>
          <a:p>
            <a:pPr marL="285750" indent="-285750">
              <a:buFontTx/>
              <a:buChar char="-"/>
            </a:pPr>
            <a:r>
              <a:rPr lang="en-US"/>
              <a:t>Year 10 and year 11 are schemes that follow on, retrieval is key the teaching may not be seen again! </a:t>
            </a:r>
          </a:p>
          <a:p>
            <a:pPr marL="285750" indent="-285750">
              <a:buFontTx/>
              <a:buChar char="-"/>
            </a:pPr>
            <a:r>
              <a:rPr lang="en-US"/>
              <a:t>Take mocks and unit assessments seriously</a:t>
            </a:r>
          </a:p>
          <a:p>
            <a:pPr marL="285750" indent="-285750">
              <a:buFontTx/>
              <a:buChar char="-"/>
            </a:pPr>
            <a:r>
              <a:rPr lang="en-US"/>
              <a:t>Ask for how to improve on assessments </a:t>
            </a:r>
          </a:p>
          <a:p>
            <a:pPr marL="285750" indent="-285750">
              <a:buFontTx/>
              <a:buChar char="-"/>
            </a:pPr>
            <a:r>
              <a:rPr lang="en-US"/>
              <a:t>Experiment with revision techniques (be ready for year 11)</a:t>
            </a:r>
          </a:p>
          <a:p>
            <a:pPr marL="285750" indent="-285750">
              <a:buFontTx/>
              <a:buChar char="-"/>
            </a:pPr>
            <a:r>
              <a:rPr lang="en-US"/>
              <a:t>To learn and revise </a:t>
            </a:r>
            <a:r>
              <a:rPr lang="en-US" err="1"/>
              <a:t>maths</a:t>
            </a:r>
            <a:r>
              <a:rPr lang="en-US"/>
              <a:t>, is to do </a:t>
            </a:r>
            <a:r>
              <a:rPr lang="en-US" err="1"/>
              <a:t>maths</a:t>
            </a:r>
            <a:r>
              <a:rPr lang="en-US"/>
              <a:t>!</a:t>
            </a:r>
          </a:p>
          <a:p>
            <a:pPr marL="285750" indent="-285750">
              <a:buFontTx/>
              <a:buChar char="-"/>
            </a:pPr>
            <a:r>
              <a:rPr lang="en-US"/>
              <a:t>Enjoy the subject, when you enjoy your lesson and learning, you have better outcomes and higher confidence.</a:t>
            </a:r>
          </a:p>
          <a:p>
            <a:pPr marL="285750" indent="-285750">
              <a:buFontTx/>
              <a:buChar char="-"/>
            </a:pPr>
            <a:r>
              <a:rPr lang="en-US"/>
              <a:t>Support from parents </a:t>
            </a:r>
            <a:r>
              <a:rPr lang="mr-IN"/>
              <a:t>–</a:t>
            </a:r>
            <a:r>
              <a:rPr lang="en-US"/>
              <a:t> academic and mindset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4FDE6-49D7-ACDD-332F-9D9AE77A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542" y="4502688"/>
            <a:ext cx="3584660" cy="2339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DBF534-F48D-B611-40ED-C6E1EA397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78" y="4827093"/>
            <a:ext cx="2241035" cy="1915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9286D-1957-F13B-06C5-60862DBD8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673" y="5326481"/>
            <a:ext cx="2543645" cy="14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88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267362-1019-955C-94C5-DD97615C3201}"/>
              </a:ext>
            </a:extLst>
          </p:cNvPr>
          <p:cNvSpPr txBox="1"/>
          <p:nvPr/>
        </p:nvSpPr>
        <p:spPr>
          <a:xfrm>
            <a:off x="5083064" y="1515595"/>
            <a:ext cx="4389649" cy="19159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English Literature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b="1" dirty="0">
                <a:highlight>
                  <a:srgbClr val="FFFF00"/>
                </a:highlight>
              </a:rPr>
              <a:t>Paper 1: </a:t>
            </a:r>
            <a:r>
              <a:rPr lang="en-US" sz="1500" dirty="0">
                <a:highlight>
                  <a:srgbClr val="FFFF00"/>
                </a:highlight>
              </a:rPr>
              <a:t>(‘old’ texts) 1 hour 45 mins</a:t>
            </a:r>
          </a:p>
          <a:p>
            <a:pPr algn="ctr"/>
            <a:r>
              <a:rPr lang="en-US" sz="1500" dirty="0">
                <a:highlight>
                  <a:srgbClr val="FFFF00"/>
                </a:highlight>
              </a:rPr>
              <a:t>- Shakespeare’s ‘Macbeth’ </a:t>
            </a:r>
          </a:p>
          <a:p>
            <a:pPr algn="ctr"/>
            <a:r>
              <a:rPr lang="en-US" sz="1500" dirty="0">
                <a:highlight>
                  <a:srgbClr val="FFFF00"/>
                </a:highlight>
              </a:rPr>
              <a:t>- Charles Dickens’ ‘A Christmas Carol’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500" b="1" dirty="0">
                <a:highlight>
                  <a:srgbClr val="FFFF00"/>
                </a:highlight>
              </a:rPr>
              <a:t>Paper 2: </a:t>
            </a:r>
            <a:r>
              <a:rPr lang="en-US" sz="1500" dirty="0">
                <a:highlight>
                  <a:srgbClr val="FFFF00"/>
                </a:highlight>
              </a:rPr>
              <a:t>(modern texts)  2 hour 15 mins </a:t>
            </a:r>
          </a:p>
          <a:p>
            <a:pPr algn="ctr"/>
            <a:r>
              <a:rPr lang="en-US" sz="1500" dirty="0">
                <a:highlight>
                  <a:srgbClr val="FFFF00"/>
                </a:highlight>
              </a:rPr>
              <a:t>- </a:t>
            </a:r>
            <a:r>
              <a:rPr lang="en-US" sz="1500" err="1">
                <a:highlight>
                  <a:srgbClr val="FFFF00"/>
                </a:highlight>
              </a:rPr>
              <a:t>J.B.Priestley’s</a:t>
            </a:r>
            <a:r>
              <a:rPr lang="en-US" sz="1500" dirty="0">
                <a:highlight>
                  <a:srgbClr val="FFFF00"/>
                </a:highlight>
              </a:rPr>
              <a:t> ‘An Inspector Calls’</a:t>
            </a:r>
          </a:p>
          <a:p>
            <a:pPr algn="ctr"/>
            <a:r>
              <a:rPr lang="en-US" sz="1500" dirty="0"/>
              <a:t>- 15x Power &amp; Conflict Poetry anthology poems</a:t>
            </a:r>
          </a:p>
          <a:p>
            <a:pPr marL="285750" indent="-285750" algn="ctr">
              <a:buFontTx/>
              <a:buChar char="-"/>
            </a:pPr>
            <a:r>
              <a:rPr lang="en-US" sz="1500" dirty="0"/>
              <a:t>2x unseen poems to </a:t>
            </a:r>
            <a:r>
              <a:rPr lang="en-US" sz="1500" dirty="0" err="1"/>
              <a:t>analyse</a:t>
            </a:r>
            <a:r>
              <a:rPr lang="en-US" sz="1500" dirty="0"/>
              <a:t> &amp; then compare</a:t>
            </a:r>
          </a:p>
        </p:txBody>
      </p:sp>
      <p:pic>
        <p:nvPicPr>
          <p:cNvPr id="6" name="Picture 5" descr="A purple and red logo&#10;&#10;Description automatically generated">
            <a:extLst>
              <a:ext uri="{FF2B5EF4-FFF2-40B4-BE49-F238E27FC236}">
                <a16:creationId xmlns:a16="http://schemas.microsoft.com/office/drawing/2014/main" id="{D40B3459-31E2-041F-7F7D-30A70EC53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359" y="164092"/>
            <a:ext cx="1565833" cy="820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FCF626-3C47-40D9-85FC-8FA98CE5BD06}"/>
              </a:ext>
            </a:extLst>
          </p:cNvPr>
          <p:cNvSpPr txBox="1"/>
          <p:nvPr/>
        </p:nvSpPr>
        <p:spPr>
          <a:xfrm>
            <a:off x="326703" y="1515595"/>
            <a:ext cx="3864222" cy="23775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 dirty="0"/>
              <a:t>English Language</a:t>
            </a:r>
          </a:p>
          <a:p>
            <a:endParaRPr lang="en-US" sz="1500" b="1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500" b="1" dirty="0">
                <a:highlight>
                  <a:srgbClr val="FFFF00"/>
                </a:highlight>
              </a:rPr>
              <a:t>Paper 1: </a:t>
            </a:r>
            <a:r>
              <a:rPr lang="en-GB" sz="1500" dirty="0">
                <a:highlight>
                  <a:srgbClr val="FFFF00"/>
                </a:highlight>
              </a:rPr>
              <a:t>Reading &amp; Writing (1hour 45 mins)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500" b="1" dirty="0"/>
              <a:t>Paper 2: </a:t>
            </a:r>
            <a:r>
              <a:rPr lang="en-GB" sz="1500" dirty="0"/>
              <a:t>Reading &amp; Writing (1hour 45 mins)</a:t>
            </a:r>
            <a:endParaRPr lang="en-GB" sz="15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500" b="1" dirty="0">
                <a:highlight>
                  <a:srgbClr val="FFFF00"/>
                </a:highlight>
              </a:rPr>
              <a:t>Spoken Language: </a:t>
            </a:r>
            <a:r>
              <a:rPr lang="en-GB" sz="1500" dirty="0">
                <a:highlight>
                  <a:srgbClr val="FFFF00"/>
                </a:highlight>
              </a:rPr>
              <a:t>students required to present a talk to their class (filmed and moderated by AQA)</a:t>
            </a:r>
          </a:p>
          <a:p>
            <a:endParaRPr lang="en-GB" sz="15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D0D44-FFFB-4778-B643-51CD5446FE59}"/>
              </a:ext>
            </a:extLst>
          </p:cNvPr>
          <p:cNvSpPr txBox="1"/>
          <p:nvPr/>
        </p:nvSpPr>
        <p:spPr>
          <a:xfrm>
            <a:off x="651673" y="4100089"/>
            <a:ext cx="4132280" cy="1685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School-based revision resources: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 interleaved knowledge retrieval 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Chanting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/reciting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quotations at end of lessons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Organizers: key words, sentence stems &amp; sentence starters, model examples (Standard vs. Excellent), essay structures/writing frames/structure strips 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E03D5-3FCE-4335-BB0F-D5EE6BD77ED1}"/>
              </a:ext>
            </a:extLst>
          </p:cNvPr>
          <p:cNvSpPr txBox="1"/>
          <p:nvPr/>
        </p:nvSpPr>
        <p:spPr>
          <a:xfrm>
            <a:off x="5374417" y="3633028"/>
            <a:ext cx="4748237" cy="21467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 to use at home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section of school website: Knowledge Organisers, key quotations to learn, past papers, links to external revision websites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https://www.dcea.org.uk/parent-information/our-curriculum/subjects/english/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Tx/>
              <a:buAutoNum type="arabicPeriod"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Tassomai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online </a:t>
            </a:r>
            <a:r>
              <a:rPr lang="en-GB" sz="1500" dirty="0">
                <a:solidFill>
                  <a:prstClr val="black"/>
                </a:solidFill>
                <a:latin typeface="Calibri" panose="020F0502020204030204"/>
              </a:rPr>
              <a:t>homework – 45mins of weekly quizzing</a:t>
            </a:r>
            <a:endParaRPr lang="en-GB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2977E-22F2-4555-828D-32A005D0B1C6}"/>
              </a:ext>
            </a:extLst>
          </p:cNvPr>
          <p:cNvSpPr txBox="1"/>
          <p:nvPr/>
        </p:nvSpPr>
        <p:spPr>
          <a:xfrm>
            <a:off x="2460598" y="5992912"/>
            <a:ext cx="8172462" cy="584775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Please encourage your child to read at home- worth 50% of GCSE Language and is THE most important thing your child can do in year 10 to prepare for GCSEs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D077EE2-A085-40DD-95DA-35E2E00020C5}"/>
              </a:ext>
            </a:extLst>
          </p:cNvPr>
          <p:cNvSpPr/>
          <p:nvPr/>
        </p:nvSpPr>
        <p:spPr>
          <a:xfrm>
            <a:off x="1682564" y="5976153"/>
            <a:ext cx="611998" cy="646331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6C05D1-4019-4807-9F5D-22F54689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953" y="5915287"/>
            <a:ext cx="664522" cy="70719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9B2ADE8-6258-4A50-B7D9-9711B9C624DB}"/>
              </a:ext>
            </a:extLst>
          </p:cNvPr>
          <p:cNvSpPr txBox="1">
            <a:spLocks/>
          </p:cNvSpPr>
          <p:nvPr/>
        </p:nvSpPr>
        <p:spPr>
          <a:xfrm>
            <a:off x="307691" y="320956"/>
            <a:ext cx="10313785" cy="1304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u="sng"/>
              <a:t>Core Subject Information – English </a:t>
            </a:r>
          </a:p>
        </p:txBody>
      </p:sp>
    </p:spTree>
    <p:extLst>
      <p:ext uri="{BB962C8B-B14F-4D97-AF65-F5344CB8AC3E}">
        <p14:creationId xmlns:p14="http://schemas.microsoft.com/office/powerpoint/2010/main" val="1128573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0083-D159-4AFD-DDD0-44FE1F0DE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28" y="1152060"/>
            <a:ext cx="7352816" cy="38023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T</a:t>
            </a:r>
            <a:r>
              <a:rPr lang="en-GB" sz="2800" dirty="0"/>
              <a:t>erm</a:t>
            </a:r>
            <a:r>
              <a:rPr lang="en-GB" sz="2400" dirty="0"/>
              <a:t> 1 = Macbeth</a:t>
            </a:r>
            <a:endParaRPr lang="en-US" sz="2400"/>
          </a:p>
          <a:p>
            <a:r>
              <a:rPr lang="en-GB" sz="2400" dirty="0"/>
              <a:t>Term 2 = A Christmas Carol</a:t>
            </a:r>
          </a:p>
          <a:p>
            <a:r>
              <a:rPr lang="en-GB" sz="2400" dirty="0"/>
              <a:t>Term 3 = Language Paper 1: Reading</a:t>
            </a:r>
          </a:p>
          <a:p>
            <a:r>
              <a:rPr lang="en-GB" sz="2400" dirty="0"/>
              <a:t>Term 4 = Language Paper 1: Writing</a:t>
            </a:r>
          </a:p>
          <a:p>
            <a:r>
              <a:rPr lang="en-GB" sz="2400" dirty="0"/>
              <a:t>Term 5 = An Inspector Calls</a:t>
            </a:r>
          </a:p>
          <a:p>
            <a:r>
              <a:rPr lang="en-GB" sz="2400" dirty="0"/>
              <a:t>Term 6 = Revision/Mock exams/Spoken Word presentations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D27E1B-6CA5-F983-02A9-126B48DB9C4A}"/>
              </a:ext>
            </a:extLst>
          </p:cNvPr>
          <p:cNvSpPr txBox="1">
            <a:spLocks/>
          </p:cNvSpPr>
          <p:nvPr/>
        </p:nvSpPr>
        <p:spPr>
          <a:xfrm>
            <a:off x="173220" y="-4015"/>
            <a:ext cx="11647284" cy="1394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u="sng" dirty="0"/>
              <a:t>Core Subject Information –</a:t>
            </a:r>
            <a:r>
              <a:rPr lang="en-US" b="1" u="sng" dirty="0"/>
              <a:t> Yr10</a:t>
            </a:r>
            <a:r>
              <a:rPr lang="en-US" sz="4400" b="1" u="sng" dirty="0"/>
              <a:t> English </a:t>
            </a:r>
          </a:p>
        </p:txBody>
      </p:sp>
      <p:pic>
        <p:nvPicPr>
          <p:cNvPr id="2" name="Picture 1" descr="A group of stickers on a white background&#10;&#10;AI-generated content may be incorrect.">
            <a:extLst>
              <a:ext uri="{FF2B5EF4-FFF2-40B4-BE49-F238E27FC236}">
                <a16:creationId xmlns:a16="http://schemas.microsoft.com/office/drawing/2014/main" id="{679C7410-9797-4790-5DAC-D721E7A5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969" y="921403"/>
            <a:ext cx="3485590" cy="3323105"/>
          </a:xfrm>
          <a:prstGeom prst="rect">
            <a:avLst/>
          </a:prstGeom>
        </p:spPr>
      </p:pic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41FC87F1-7ABD-ED3F-8CFA-158CD0614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485" y="4043922"/>
            <a:ext cx="8908117" cy="282668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687A5F1-225C-4DCF-E151-C46C1C7F227C}"/>
              </a:ext>
            </a:extLst>
          </p:cNvPr>
          <p:cNvSpPr/>
          <p:nvPr/>
        </p:nvSpPr>
        <p:spPr>
          <a:xfrm>
            <a:off x="9587255" y="3691060"/>
            <a:ext cx="1684866" cy="1109134"/>
          </a:xfrm>
          <a:prstGeom prst="ellipse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617320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B7FA-F014-1F85-2FB8-B9BDB700A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DF03-E1BE-CBE2-FD39-F1BFFC203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51" y="1184544"/>
            <a:ext cx="10557319" cy="51136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3200" dirty="0"/>
              <a:t>What can you do to help?</a:t>
            </a:r>
            <a:endParaRPr lang="en-US" sz="3200"/>
          </a:p>
          <a:p>
            <a:r>
              <a:rPr lang="en-GB" sz="2000" dirty="0"/>
              <a:t>Ask them about the text they're currently studying</a:t>
            </a:r>
          </a:p>
          <a:p>
            <a:r>
              <a:rPr lang="en-GB" sz="2000" dirty="0"/>
              <a:t>Remind them about our weekly </a:t>
            </a:r>
            <a:r>
              <a:rPr lang="en-GB" sz="2000" err="1"/>
              <a:t>Tassomai</a:t>
            </a:r>
            <a:r>
              <a:rPr lang="en-GB" sz="2000" dirty="0"/>
              <a:t> homework</a:t>
            </a:r>
          </a:p>
          <a:p>
            <a:r>
              <a:rPr lang="en-GB" sz="2000" dirty="0"/>
              <a:t>Test them using their flashcards</a:t>
            </a:r>
          </a:p>
          <a:p>
            <a:r>
              <a:rPr lang="en-GB" sz="2000" dirty="0"/>
              <a:t>Purchase revision guides/workbooks for them to use</a:t>
            </a:r>
          </a:p>
          <a:p>
            <a:r>
              <a:rPr lang="en-GB" sz="2000" dirty="0"/>
              <a:t>Encourage them to continue reading </a:t>
            </a:r>
          </a:p>
          <a:p>
            <a:r>
              <a:rPr lang="en-GB" sz="2000" dirty="0"/>
              <a:t>Talk to them about current affairs/topical issues</a:t>
            </a:r>
          </a:p>
          <a:p>
            <a:endParaRPr lang="en-GB" sz="2000" dirty="0"/>
          </a:p>
          <a:p>
            <a:r>
              <a:rPr lang="en-GB" sz="2000" dirty="0"/>
              <a:t>Talk to us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F0003A-6266-CAF6-4BF6-D9391C7493B9}"/>
              </a:ext>
            </a:extLst>
          </p:cNvPr>
          <p:cNvSpPr txBox="1">
            <a:spLocks/>
          </p:cNvSpPr>
          <p:nvPr/>
        </p:nvSpPr>
        <p:spPr>
          <a:xfrm>
            <a:off x="349641" y="272791"/>
            <a:ext cx="8717398" cy="673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/>
              <a:t>Core Subject Information – English  </a:t>
            </a:r>
          </a:p>
        </p:txBody>
      </p:sp>
      <p:pic>
        <p:nvPicPr>
          <p:cNvPr id="8" name="Picture 7" descr="A person wearing a hat and coat&#10;&#10;AI-generated content may be incorrect.">
            <a:extLst>
              <a:ext uri="{FF2B5EF4-FFF2-40B4-BE49-F238E27FC236}">
                <a16:creationId xmlns:a16="http://schemas.microsoft.com/office/drawing/2014/main" id="{03F17CE8-2B95-4285-B3AE-B6006F073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234" y="217416"/>
            <a:ext cx="1492429" cy="2073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1C461-C885-0505-7D50-FC3E333E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975" y="1039081"/>
            <a:ext cx="1371600" cy="1885950"/>
          </a:xfrm>
          <a:prstGeom prst="rect">
            <a:avLst/>
          </a:prstGeom>
        </p:spPr>
      </p:pic>
      <p:pic>
        <p:nvPicPr>
          <p:cNvPr id="10" name="Picture 9" descr="A cover of a book&#10;&#10;AI-generated content may be incorrect.">
            <a:extLst>
              <a:ext uri="{FF2B5EF4-FFF2-40B4-BE49-F238E27FC236}">
                <a16:creationId xmlns:a16="http://schemas.microsoft.com/office/drawing/2014/main" id="{37D88567-52CC-6EF8-6077-9C2A252C5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736" y="2554412"/>
            <a:ext cx="1495425" cy="2057400"/>
          </a:xfrm>
          <a:prstGeom prst="rect">
            <a:avLst/>
          </a:prstGeom>
        </p:spPr>
      </p:pic>
      <p:pic>
        <p:nvPicPr>
          <p:cNvPr id="11" name="Picture 10" descr="A cover of a book&#10;&#10;AI-generated content may be incorrect.">
            <a:extLst>
              <a:ext uri="{FF2B5EF4-FFF2-40B4-BE49-F238E27FC236}">
                <a16:creationId xmlns:a16="http://schemas.microsoft.com/office/drawing/2014/main" id="{D435DA91-617D-86C4-41A5-DCA7E1C92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530" y="3480050"/>
            <a:ext cx="1466850" cy="20383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2C5030-76F6-FB27-E10A-53974CAC1A55}"/>
              </a:ext>
            </a:extLst>
          </p:cNvPr>
          <p:cNvSpPr txBox="1"/>
          <p:nvPr/>
        </p:nvSpPr>
        <p:spPr>
          <a:xfrm>
            <a:off x="1449653" y="5366331"/>
            <a:ext cx="7385406" cy="1323439"/>
          </a:xfrm>
          <a:prstGeom prst="rect">
            <a:avLst/>
          </a:prstGeom>
          <a:solidFill>
            <a:srgbClr val="CC99FF"/>
          </a:solidFill>
          <a:ln w="28575">
            <a:solidFill>
              <a:sysClr val="windowText" lastClr="00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Please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encourage your child to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read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at home- worth 50% of GCSE Language and is THE most important thing your child can do to prepare for GCSE English Language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C7CE650-1689-45BD-7F6A-A3BFD62DDFEA}"/>
              </a:ext>
            </a:extLst>
          </p:cNvPr>
          <p:cNvSpPr/>
          <p:nvPr/>
        </p:nvSpPr>
        <p:spPr>
          <a:xfrm>
            <a:off x="613279" y="5727425"/>
            <a:ext cx="611998" cy="646331"/>
          </a:xfrm>
          <a:prstGeom prst="star5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8FF662E8-378F-E42B-C7E0-D62520BFB0E9}"/>
              </a:ext>
            </a:extLst>
          </p:cNvPr>
          <p:cNvSpPr/>
          <p:nvPr/>
        </p:nvSpPr>
        <p:spPr>
          <a:xfrm>
            <a:off x="8839454" y="5785645"/>
            <a:ext cx="611998" cy="646331"/>
          </a:xfrm>
          <a:prstGeom prst="star5">
            <a:avLst/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36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BBFDBE-7509-4C2D-88B9-9D00FBE33520}"/>
              </a:ext>
            </a:extLst>
          </p:cNvPr>
          <p:cNvSpPr/>
          <p:nvPr/>
        </p:nvSpPr>
        <p:spPr>
          <a:xfrm>
            <a:off x="128519" y="246431"/>
            <a:ext cx="8598622" cy="736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Core Subject Information : Science</a:t>
            </a:r>
            <a:endParaRPr lang="en-GB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F3E3B-35A8-4364-903C-5E7350938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4038" y="264216"/>
            <a:ext cx="1682525" cy="1895186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DEC0307-168F-7173-FC7F-458653F3B258}"/>
              </a:ext>
            </a:extLst>
          </p:cNvPr>
          <p:cNvSpPr txBox="1"/>
          <p:nvPr/>
        </p:nvSpPr>
        <p:spPr>
          <a:xfrm>
            <a:off x="851144" y="2233965"/>
            <a:ext cx="6745955" cy="1631216"/>
          </a:xfrm>
          <a:prstGeom prst="rect">
            <a:avLst/>
          </a:prstGeom>
          <a:solidFill>
            <a:schemeClr val="bg2"/>
          </a:solidFill>
          <a:ln w="76200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fontAlgn="base"/>
            <a:r>
              <a:rPr lang="en-US" sz="2000" b="1" u="sng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Facts</a:t>
            </a:r>
            <a:endParaRPr lang="en-GB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000" b="1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Qualification Name: </a:t>
            </a:r>
            <a:r>
              <a:rPr lang="en-US" sz="2000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GCSE Combined Science - Trilogy</a:t>
            </a:r>
            <a:endParaRPr lang="en-GB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000" b="1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Assessment: </a:t>
            </a:r>
            <a:r>
              <a:rPr lang="en-US" sz="2000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100% Examination</a:t>
            </a:r>
            <a:endParaRPr lang="en-GB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000" b="1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Examination Board: </a:t>
            </a:r>
            <a:r>
              <a:rPr lang="en-US" sz="2000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AQA</a:t>
            </a:r>
          </a:p>
          <a:p>
            <a:pPr fontAlgn="base"/>
            <a:endParaRPr lang="en-GB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D02C43B-3D89-4D15-BC42-8BE32B343F6B}"/>
              </a:ext>
            </a:extLst>
          </p:cNvPr>
          <p:cNvSpPr txBox="1"/>
          <p:nvPr/>
        </p:nvSpPr>
        <p:spPr>
          <a:xfrm>
            <a:off x="851145" y="1214188"/>
            <a:ext cx="6745955" cy="584775"/>
          </a:xfrm>
          <a:prstGeom prst="rect">
            <a:avLst/>
          </a:prstGeom>
          <a:solidFill>
            <a:schemeClr val="bg2"/>
          </a:solidFill>
          <a:ln w="76200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fontAlgn="base"/>
            <a:r>
              <a:rPr lang="en-GB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Routes – No Decision until Year 11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26B25DA-21E1-499D-A215-3E5377F599B2}"/>
              </a:ext>
            </a:extLst>
          </p:cNvPr>
          <p:cNvSpPr txBox="1"/>
          <p:nvPr/>
        </p:nvSpPr>
        <p:spPr>
          <a:xfrm>
            <a:off x="851144" y="4252399"/>
            <a:ext cx="6745955" cy="1631216"/>
          </a:xfrm>
          <a:prstGeom prst="rect">
            <a:avLst/>
          </a:prstGeom>
          <a:solidFill>
            <a:srgbClr val="EAE5EB"/>
          </a:solidFill>
          <a:ln w="76200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Key Facts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Qualification Name: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GCSE Biology, Chemistry &amp; Physics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100% Examination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Examination Board: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502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B4637-CC54-580E-A65F-5B3CBAC4F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4457-40B9-53E4-E87F-85660858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E1A0956-12B4-D80C-E4C0-E847EE342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" y="3986"/>
            <a:ext cx="12204766" cy="685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0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154E4F4-0512-85C2-B08C-1CDB63340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6" y="1966489"/>
            <a:ext cx="5667145" cy="44749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66F4FB-7A56-4C29-86AD-3E7C47614895}"/>
              </a:ext>
            </a:extLst>
          </p:cNvPr>
          <p:cNvSpPr/>
          <p:nvPr/>
        </p:nvSpPr>
        <p:spPr>
          <a:xfrm>
            <a:off x="264996" y="148609"/>
            <a:ext cx="6905000" cy="1352706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+mj-lt"/>
              </a:rPr>
              <a:t>Science Exam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29058-FC51-4957-BCC9-3F9E54710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99" y="4200503"/>
            <a:ext cx="2900566" cy="2250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F3254-E7DB-4DB8-92C7-A1BB33531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199" y="1968182"/>
            <a:ext cx="2900566" cy="1413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7649D-94F7-4896-A12B-DACCBCA48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3224" y="145676"/>
            <a:ext cx="1360641" cy="27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5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B415D38-45A4-822F-5CF6-F6CFEC6E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38" y="287294"/>
            <a:ext cx="6789761" cy="990600"/>
          </a:xfrm>
        </p:spPr>
        <p:txBody>
          <a:bodyPr anchor="ctr">
            <a:normAutofit fontScale="90000"/>
          </a:bodyPr>
          <a:lstStyle/>
          <a:p>
            <a:r>
              <a:rPr lang="en-US">
                <a:solidFill>
                  <a:schemeClr val="tx1"/>
                </a:solidFill>
              </a:rPr>
              <a:t>   Homework Platform: </a:t>
            </a:r>
            <a:r>
              <a:rPr lang="en-US" err="1">
                <a:solidFill>
                  <a:schemeClr val="tx1"/>
                </a:solidFill>
              </a:rPr>
              <a:t>Tassomai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Content Placeholder 15" descr="GCSE science revision website and app — Tassomai">
            <a:extLst>
              <a:ext uri="{FF2B5EF4-FFF2-40B4-BE49-F238E27FC236}">
                <a16:creationId xmlns:a16="http://schemas.microsoft.com/office/drawing/2014/main" id="{4F083B5B-D390-2496-F483-97A8C5B44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7614" y="1719306"/>
            <a:ext cx="4158683" cy="3012473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FFD26D-E2D1-8A38-253B-27D87286A004}"/>
              </a:ext>
            </a:extLst>
          </p:cNvPr>
          <p:cNvSpPr txBox="1"/>
          <p:nvPr/>
        </p:nvSpPr>
        <p:spPr>
          <a:xfrm>
            <a:off x="850109" y="5187854"/>
            <a:ext cx="6085553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525252"/>
                </a:solidFill>
                <a:latin typeface="Open Sans"/>
                <a:ea typeface="Open Sans"/>
                <a:cs typeface="Open Sans"/>
              </a:rPr>
              <a:t>Students learn through quizzes and short videos, using our </a:t>
            </a:r>
            <a:r>
              <a:rPr lang="en-US" sz="1800" b="1">
                <a:solidFill>
                  <a:srgbClr val="525252"/>
                </a:solidFill>
                <a:latin typeface="Open Sans"/>
                <a:ea typeface="Open Sans"/>
                <a:cs typeface="Open Sans"/>
              </a:rPr>
              <a:t>mobile app</a:t>
            </a:r>
            <a:r>
              <a:rPr lang="en-US" sz="1800">
                <a:solidFill>
                  <a:srgbClr val="525252"/>
                </a:solidFill>
                <a:latin typeface="Open Sans"/>
                <a:ea typeface="Open Sans"/>
                <a:cs typeface="Open Sans"/>
              </a:rPr>
              <a:t> or other online devices. </a:t>
            </a:r>
          </a:p>
        </p:txBody>
      </p:sp>
      <p:pic>
        <p:nvPicPr>
          <p:cNvPr id="18" name="Picture 17" descr="Tassomai on X: &quot;Parents who tried our GCSE science quiz scored an average  of 6/15 (the average for Tassomai students was 9/15). Could you do better?  Find out at: https://t.co/j314EStNVS #GCSEscience #GCSEs2018">
            <a:extLst>
              <a:ext uri="{FF2B5EF4-FFF2-40B4-BE49-F238E27FC236}">
                <a16:creationId xmlns:a16="http://schemas.microsoft.com/office/drawing/2014/main" id="{4879212C-FFCB-17D9-6535-703857AED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98" y="1715658"/>
            <a:ext cx="4039214" cy="27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7A92D6-D310-41D9-B3EE-E7F1AE72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88" y="1410251"/>
            <a:ext cx="2202157" cy="3228975"/>
          </a:xfrm>
          <a:prstGeom prst="rect">
            <a:avLst/>
          </a:prstGeom>
        </p:spPr>
      </p:pic>
      <p:pic>
        <p:nvPicPr>
          <p:cNvPr id="1028" name="Picture 4" descr="GCSE Combined Science AQA Revision Guide - Higher Includes Online Edition, Videos &amp; Quizzes: For The 2025 And 2026 Exams (CGP AQA GCSE Combined">
            <a:extLst>
              <a:ext uri="{FF2B5EF4-FFF2-40B4-BE49-F238E27FC236}">
                <a16:creationId xmlns:a16="http://schemas.microsoft.com/office/drawing/2014/main" id="{9971C668-AC63-495B-8A94-88B8BD90A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37" y="1410252"/>
            <a:ext cx="2286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47C830-9C5F-4C78-9094-94EC0B1E9E8C}"/>
              </a:ext>
            </a:extLst>
          </p:cNvPr>
          <p:cNvSpPr/>
          <p:nvPr/>
        </p:nvSpPr>
        <p:spPr>
          <a:xfrm>
            <a:off x="632610" y="162869"/>
            <a:ext cx="5063635" cy="73638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+mj-lt"/>
              </a:rPr>
              <a:t>Science Revision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DEC0307-168F-7173-FC7F-458653F3B258}"/>
              </a:ext>
            </a:extLst>
          </p:cNvPr>
          <p:cNvSpPr txBox="1"/>
          <p:nvPr/>
        </p:nvSpPr>
        <p:spPr>
          <a:xfrm>
            <a:off x="1642461" y="5215784"/>
            <a:ext cx="4973304" cy="892552"/>
          </a:xfrm>
          <a:prstGeom prst="rect">
            <a:avLst/>
          </a:prstGeom>
          <a:solidFill>
            <a:schemeClr val="bg2"/>
          </a:solidFill>
          <a:ln w="76200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fontAlgn="base"/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/>
            <a:r>
              <a:rPr lang="en-GB" sz="4000" dirty="0">
                <a:effectLst/>
                <a:latin typeface="+mj-lt"/>
                <a:ea typeface="Times New Roman" panose="02020603050405020304" pitchFamily="18" charset="0"/>
              </a:rPr>
              <a:t>Revision Letter 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50C21709-1B2F-9F36-83EA-00069258E27A}"/>
              </a:ext>
            </a:extLst>
          </p:cNvPr>
          <p:cNvSpPr txBox="1"/>
          <p:nvPr/>
        </p:nvSpPr>
        <p:spPr>
          <a:xfrm>
            <a:off x="7021564" y="1410251"/>
            <a:ext cx="3463557" cy="5447749"/>
          </a:xfrm>
          <a:prstGeom prst="rect">
            <a:avLst/>
          </a:prstGeom>
          <a:solidFill>
            <a:schemeClr val="bg2"/>
          </a:solidFill>
          <a:ln w="76200">
            <a:solidFill>
              <a:srgbClr val="7030A0"/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endParaRPr lang="en-US" sz="16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en-US" sz="1600" kern="1200">
                <a:solidFill>
                  <a:srgbClr val="000000"/>
                </a:solidFill>
                <a:effectLst/>
                <a:latin typeface="Segoe UI" panose="020B0502040204020203" pitchFamily="34" charset="0"/>
                <a:ea typeface="+mn-ea"/>
              </a:rPr>
              <a:t> 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kern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n-ea"/>
                <a:cs typeface="Segoe UI" panose="020B0502040204020203" pitchFamily="34" charset="0"/>
              </a:rPr>
              <a:t> 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kern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n-ea"/>
                <a:cs typeface="Segoe UI" panose="020B0502040204020203" pitchFamily="34" charset="0"/>
              </a:rPr>
              <a:t> 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FECECF-F7E4-4591-A921-C32B036F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501" y="4185060"/>
            <a:ext cx="1885950" cy="2079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A6F828-C2C7-4957-A93F-059B11669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933" y="1818744"/>
            <a:ext cx="2917020" cy="177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5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3012-00E8-47AD-93CE-2D9658A7C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097280"/>
            <a:ext cx="7886700" cy="583784"/>
          </a:xfrm>
        </p:spPr>
        <p:txBody>
          <a:bodyPr>
            <a:normAutofit fontScale="90000"/>
          </a:bodyPr>
          <a:lstStyle/>
          <a:p>
            <a:br>
              <a:rPr lang="en-GB"/>
            </a:br>
            <a:r>
              <a:rPr lang="en-GB"/>
              <a:t>       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AB1A-14D7-4676-B661-4709EAFE7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91" y="1681064"/>
            <a:ext cx="7886700" cy="1933074"/>
          </a:xfrm>
          <a:solidFill>
            <a:schemeClr val="bg1">
              <a:lumMod val="85000"/>
            </a:schemeClr>
          </a:solidFill>
          <a:ln w="57150"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4000"/>
              <a:t>Science Priorities for this Term</a:t>
            </a:r>
            <a:endParaRPr lang="en-GB" sz="2400"/>
          </a:p>
          <a:p>
            <a:pPr marL="0" indent="0">
              <a:buNone/>
            </a:pPr>
            <a:r>
              <a:rPr lang="en-GB" sz="2400"/>
              <a:t>● Settling in – 3 Science Teachers</a:t>
            </a:r>
          </a:p>
          <a:p>
            <a:pPr marL="0" indent="0">
              <a:buNone/>
            </a:pPr>
            <a:r>
              <a:rPr lang="en-GB" sz="2400"/>
              <a:t>● Building relationships with teachers</a:t>
            </a:r>
          </a:p>
          <a:p>
            <a:pPr marL="0" indent="0">
              <a:buNone/>
            </a:pPr>
            <a:r>
              <a:rPr lang="en-GB" sz="2400"/>
              <a:t>● Consistency</a:t>
            </a:r>
            <a:endParaRPr lang="en-GB"/>
          </a:p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6C61-16DC-4C66-AA4C-B4D00A08B480}"/>
              </a:ext>
            </a:extLst>
          </p:cNvPr>
          <p:cNvSpPr/>
          <p:nvPr/>
        </p:nvSpPr>
        <p:spPr>
          <a:xfrm>
            <a:off x="711052" y="364574"/>
            <a:ext cx="5063635" cy="736384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+mj-lt"/>
              </a:rPr>
              <a:t>Success in Science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DCF914-8B02-4D97-B7F8-9C60ACAACA26}"/>
              </a:ext>
            </a:extLst>
          </p:cNvPr>
          <p:cNvSpPr txBox="1">
            <a:spLocks/>
          </p:cNvSpPr>
          <p:nvPr/>
        </p:nvSpPr>
        <p:spPr>
          <a:xfrm>
            <a:off x="711459" y="3947234"/>
            <a:ext cx="7886700" cy="2691868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/>
              <a:t>Term 2 to 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800"/>
              <a:t>● </a:t>
            </a:r>
            <a:r>
              <a:rPr lang="en-US" sz="2400" i="0" u="none" strike="noStrike" kern="1200" spc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Structured</a:t>
            </a:r>
            <a:r>
              <a:rPr lang="en-US" sz="2400" i="0" u="none" strike="noStrike" kern="1200" spc="0" baseline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questions/walking talking mock style revision sessions that cover key areas of the specification</a:t>
            </a:r>
          </a:p>
          <a:p>
            <a:pPr marL="0" indent="0">
              <a:buNone/>
            </a:pPr>
            <a:r>
              <a:rPr lang="en-GB" sz="2400"/>
              <a:t>● Use of </a:t>
            </a: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</a:rPr>
              <a:t>Revision Guide</a:t>
            </a:r>
          </a:p>
          <a:p>
            <a:pPr marL="0" indent="0">
              <a:buNone/>
            </a:pPr>
            <a:r>
              <a:rPr lang="en-GB" sz="2400"/>
              <a:t>● Use of Revision Resources</a:t>
            </a:r>
            <a:endParaRPr lang="en-US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800" i="0" u="none" strike="noStrike" kern="1200" spc="0" baseline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sz="2800" i="0" u="none" strike="noStrike">
              <a:effectLst/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8C95E1-BD3B-4AD6-B263-CC2C7D718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647" y="4302878"/>
            <a:ext cx="3340095" cy="25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84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3966" y="259148"/>
            <a:ext cx="8615362" cy="758776"/>
          </a:xfrm>
          <a:prstGeom prst="rect">
            <a:avLst/>
          </a:prstGeom>
          <a:solidFill>
            <a:srgbClr val="7030A0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>
                <a:solidFill>
                  <a:schemeClr val="bg1"/>
                </a:solidFill>
                <a:latin typeface="Candara" panose="020E0502030303020204" pitchFamily="34" charset="0"/>
              </a:rPr>
              <a:t>Why do we </a:t>
            </a:r>
            <a:r>
              <a:rPr lang="en-US" sz="4050" b="1" u="sng">
                <a:solidFill>
                  <a:schemeClr val="bg1"/>
                </a:solidFill>
                <a:latin typeface="Candara" panose="020E0502030303020204" pitchFamily="34" charset="0"/>
              </a:rPr>
              <a:t>all</a:t>
            </a:r>
            <a:r>
              <a:rPr lang="en-US" sz="4050">
                <a:solidFill>
                  <a:schemeClr val="bg1"/>
                </a:solidFill>
                <a:latin typeface="Candara" panose="020E0502030303020204" pitchFamily="34" charset="0"/>
              </a:rPr>
              <a:t> have to study GCSE RS?</a:t>
            </a:r>
            <a:endParaRPr lang="en-GB" sz="405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2050" name="Picture 2" descr="The Aven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5298" r="3209"/>
          <a:stretch/>
        </p:blipFill>
        <p:spPr bwMode="auto">
          <a:xfrm>
            <a:off x="480459" y="1676240"/>
            <a:ext cx="5023485" cy="413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2530" y="1217537"/>
            <a:ext cx="4825438" cy="5539978"/>
          </a:xfrm>
          <a:prstGeom prst="rect">
            <a:avLst/>
          </a:prstGeom>
          <a:solidFill>
            <a:srgbClr val="CCCCFF"/>
          </a:solidFill>
          <a:ln w="76200">
            <a:solidFill>
              <a:srgbClr val="7030A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>
                <a:latin typeface="Trebuchet MS"/>
              </a:rPr>
              <a:t>As a Church of England  school we believe a good RE education is invaluable to becoming a tolerant and compassionate society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GB" dirty="0">
              <a:latin typeface="Trebuchet MS" panose="020B060302020202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>
                <a:latin typeface="Trebuchet MS"/>
              </a:rPr>
              <a:t>Throughout our lives, we are going to meet lots of different and diverse people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>
                <a:latin typeface="Trebuchet MS"/>
              </a:rPr>
              <a:t>By studying RE, we are learning more about the world around us and showing that we care about the society we live in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>
                <a:latin typeface="Trebuchet MS"/>
              </a:rPr>
              <a:t>Our 5 British values are what we as a society believe are important, and one of these is </a:t>
            </a:r>
            <a:r>
              <a:rPr lang="en-US" i="1" dirty="0">
                <a:latin typeface="Trebuchet MS"/>
              </a:rPr>
              <a:t>‘tolerance of different faiths and beliefs’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60302020202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dirty="0">
                <a:latin typeface="Trebuchet MS"/>
              </a:rPr>
              <a:t>By learning about other faiths and beliefs, we become a much more respectful and compassionate society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2E8041-5CC6-4245-9BD7-EBAB9C110F57}"/>
              </a:ext>
            </a:extLst>
          </p:cNvPr>
          <p:cNvSpPr/>
          <p:nvPr/>
        </p:nvSpPr>
        <p:spPr>
          <a:xfrm>
            <a:off x="3524873" y="2469619"/>
            <a:ext cx="1684866" cy="1109134"/>
          </a:xfrm>
          <a:prstGeom prst="ellipse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201C44-2098-4AB3-81FE-E811A1F9536E}"/>
              </a:ext>
            </a:extLst>
          </p:cNvPr>
          <p:cNvSpPr/>
          <p:nvPr/>
        </p:nvSpPr>
        <p:spPr>
          <a:xfrm>
            <a:off x="3524873" y="4397529"/>
            <a:ext cx="1684866" cy="1109134"/>
          </a:xfrm>
          <a:prstGeom prst="ellipse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E37F48-73FA-4FE5-9A85-667301EEF903}"/>
              </a:ext>
            </a:extLst>
          </p:cNvPr>
          <p:cNvSpPr/>
          <p:nvPr/>
        </p:nvSpPr>
        <p:spPr>
          <a:xfrm>
            <a:off x="2149767" y="3433574"/>
            <a:ext cx="1684866" cy="1109134"/>
          </a:xfrm>
          <a:prstGeom prst="ellipse">
            <a:avLst/>
          </a:prstGeom>
          <a:noFill/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9736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7B94882-F977-AB7E-6EBE-2F30B30D181E}"/>
              </a:ext>
            </a:extLst>
          </p:cNvPr>
          <p:cNvSpPr txBox="1">
            <a:spLocks/>
          </p:cNvSpPr>
          <p:nvPr/>
        </p:nvSpPr>
        <p:spPr>
          <a:xfrm>
            <a:off x="225933" y="176893"/>
            <a:ext cx="8031372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u="sng"/>
              <a:t>Core Subject Information:</a:t>
            </a:r>
            <a:r>
              <a:rPr lang="en-US" sz="2400" b="1"/>
              <a:t>  </a:t>
            </a:r>
            <a:r>
              <a:rPr lang="en-US" sz="3000" b="1">
                <a:solidFill>
                  <a:srgbClr val="92278F"/>
                </a:solidFill>
              </a:rPr>
              <a:t>Religious Studies </a:t>
            </a:r>
            <a:r>
              <a:rPr lang="en-US" sz="3000" b="1" u="sng">
                <a:solidFill>
                  <a:srgbClr val="92278F"/>
                </a:solidFill>
              </a:rPr>
              <a:t>A</a:t>
            </a:r>
          </a:p>
        </p:txBody>
      </p:sp>
      <p:pic>
        <p:nvPicPr>
          <p:cNvPr id="6" name="Picture 5" descr="AQA to pay out £1m for 'serious breaches' on exam re-marks">
            <a:extLst>
              <a:ext uri="{FF2B5EF4-FFF2-40B4-BE49-F238E27FC236}">
                <a16:creationId xmlns:a16="http://schemas.microsoft.com/office/drawing/2014/main" id="{1D9B344E-603C-0A79-79F7-C06802FB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153" y="5862070"/>
            <a:ext cx="1730829" cy="908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F94905-F60D-0080-7067-635C5AA61139}"/>
              </a:ext>
            </a:extLst>
          </p:cNvPr>
          <p:cNvSpPr txBox="1"/>
          <p:nvPr/>
        </p:nvSpPr>
        <p:spPr>
          <a:xfrm>
            <a:off x="383330" y="3291231"/>
            <a:ext cx="7863498" cy="27776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u="sng"/>
              <a:t>Top tips for success in RS</a:t>
            </a:r>
            <a:r>
              <a:rPr lang="en-US" sz="1600"/>
              <a:t>:</a:t>
            </a:r>
          </a:p>
          <a:p>
            <a:pPr marL="213995" indent="-213995">
              <a:buFont typeface="Calibri"/>
              <a:buChar char="-"/>
            </a:pPr>
            <a:r>
              <a:rPr lang="en-US" sz="1600" b="1">
                <a:solidFill>
                  <a:srgbClr val="7030A0"/>
                </a:solidFill>
              </a:rPr>
              <a:t>Practice timings!</a:t>
            </a:r>
            <a:r>
              <a:rPr lang="en-US" sz="1600"/>
              <a:t>  </a:t>
            </a:r>
            <a:r>
              <a:rPr lang="en-US" sz="1600" i="1"/>
              <a:t>Work to approximately a mark per minute</a:t>
            </a:r>
          </a:p>
          <a:p>
            <a:pPr marL="213995" indent="-213995">
              <a:buFont typeface="Calibri"/>
              <a:buChar char="-"/>
            </a:pPr>
            <a:r>
              <a:rPr lang="en-US" sz="1600" b="1">
                <a:solidFill>
                  <a:srgbClr val="7030A0"/>
                </a:solidFill>
              </a:rPr>
              <a:t>Learn key quotes  </a:t>
            </a:r>
            <a:r>
              <a:rPr lang="en-US" sz="1600" i="1"/>
              <a:t>The strongest arguments have evidence to support them</a:t>
            </a:r>
          </a:p>
          <a:p>
            <a:pPr marL="213995" indent="-213995">
              <a:buFont typeface="Calibri"/>
              <a:buChar char="-"/>
            </a:pPr>
            <a:r>
              <a:rPr lang="en-US" sz="1600" b="1">
                <a:solidFill>
                  <a:srgbClr val="7030A0"/>
                </a:solidFill>
              </a:rPr>
              <a:t>Ensure you know divergent views within religions</a:t>
            </a:r>
            <a:r>
              <a:rPr lang="en-US" sz="1600" i="1"/>
              <a:t> e.g. Sunni and Shi'a; Catholic and Anglican</a:t>
            </a:r>
          </a:p>
          <a:p>
            <a:pPr marL="213995" indent="-213995">
              <a:buFont typeface="Calibri"/>
              <a:buChar char="-"/>
            </a:pPr>
            <a:r>
              <a:rPr lang="en-US" sz="1600" b="1">
                <a:solidFill>
                  <a:srgbClr val="7030A0"/>
                </a:solidFill>
              </a:rPr>
              <a:t>In an RS exam, you MUST refer to religion!</a:t>
            </a:r>
            <a:r>
              <a:rPr lang="en-US" sz="1600" b="1"/>
              <a:t>  </a:t>
            </a:r>
            <a:r>
              <a:rPr lang="en-US" sz="1600" i="1"/>
              <a:t>12-mark questions are capped at 6 marks if you do not reference religion</a:t>
            </a:r>
          </a:p>
          <a:p>
            <a:pPr marL="214313" indent="-214313">
              <a:buFont typeface="Calibri"/>
              <a:buChar char="-"/>
            </a:pPr>
            <a:r>
              <a:rPr lang="en-US" sz="1600" b="1">
                <a:solidFill>
                  <a:srgbClr val="7030A0"/>
                </a:solidFill>
              </a:rPr>
              <a:t>Attempt all the questions, even if you are unsure</a:t>
            </a:r>
            <a:endParaRPr lang="en-US" sz="1600" b="1" i="1">
              <a:solidFill>
                <a:srgbClr val="7030A0"/>
              </a:solidFill>
            </a:endParaRPr>
          </a:p>
          <a:p>
            <a:pPr marL="214313" indent="-214313">
              <a:buFont typeface="Calibri"/>
              <a:buChar char="-"/>
            </a:pPr>
            <a:r>
              <a:rPr lang="en-US" sz="1600" b="1">
                <a:solidFill>
                  <a:srgbClr val="7030A0"/>
                </a:solidFill>
              </a:rPr>
              <a:t>Revise the topics you find the most difficult</a:t>
            </a:r>
          </a:p>
          <a:p>
            <a:pPr marL="213995" indent="-213995">
              <a:buFont typeface="Calibri"/>
              <a:buChar char="-"/>
            </a:pPr>
            <a:r>
              <a:rPr lang="en-US" sz="1600" b="1">
                <a:solidFill>
                  <a:srgbClr val="7030A0"/>
                </a:solidFill>
              </a:rPr>
              <a:t>Do not leave revision to the last minute!  Use your teachers knowledge to help you throughout the year</a:t>
            </a:r>
            <a:endParaRPr lang="en-US" sz="160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AC494-F8A0-B8F4-2F53-CEE8DA2E5279}"/>
              </a:ext>
            </a:extLst>
          </p:cNvPr>
          <p:cNvSpPr txBox="1"/>
          <p:nvPr/>
        </p:nvSpPr>
        <p:spPr>
          <a:xfrm>
            <a:off x="8728683" y="2857500"/>
            <a:ext cx="2955471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dirty="0"/>
              <a:t>OUP have recently produced a new revision guide for the GCSE RS course.</a:t>
            </a:r>
          </a:p>
          <a:p>
            <a:pPr algn="ctr"/>
            <a:endParaRPr lang="en-US" sz="1350"/>
          </a:p>
          <a:p>
            <a:pPr algn="ctr"/>
            <a:r>
              <a:rPr lang="en-US" sz="1350" dirty="0"/>
              <a:t>If you would like to order one, please do so via your </a:t>
            </a:r>
            <a:r>
              <a:rPr lang="en-US" sz="1350" dirty="0" err="1"/>
              <a:t>ParentPay</a:t>
            </a:r>
            <a:r>
              <a:rPr lang="en-US" sz="1350" dirty="0"/>
              <a:t> account by </a:t>
            </a:r>
            <a:r>
              <a:rPr lang="en-US" sz="1350" b="1" u="sng" dirty="0"/>
              <a:t>November 30th</a:t>
            </a:r>
            <a:r>
              <a:rPr lang="en-US" sz="1350" dirty="0"/>
              <a:t> and we will order them in bulk, at a discounted price of £5.50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BECCD-4A2B-CE6B-A722-C52231CC4B84}"/>
              </a:ext>
            </a:extLst>
          </p:cNvPr>
          <p:cNvSpPr txBox="1"/>
          <p:nvPr/>
        </p:nvSpPr>
        <p:spPr>
          <a:xfrm>
            <a:off x="5293463" y="993109"/>
            <a:ext cx="1351190" cy="14542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00EBB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u="sng"/>
              <a:t>GCSE RS revision</a:t>
            </a:r>
            <a:endParaRPr lang="en-US" sz="1500"/>
          </a:p>
          <a:p>
            <a:pPr algn="ctr"/>
            <a:r>
              <a:rPr lang="en-US" sz="1500"/>
              <a:t>From January 2025 on a Thursday at 3:30</a:t>
            </a:r>
          </a:p>
        </p:txBody>
      </p:sp>
      <p:pic>
        <p:nvPicPr>
          <p:cNvPr id="16" name="Picture 15" descr="A book cover of a religious studies a&#10;&#10;Description automatically generated">
            <a:extLst>
              <a:ext uri="{FF2B5EF4-FFF2-40B4-BE49-F238E27FC236}">
                <a16:creationId xmlns:a16="http://schemas.microsoft.com/office/drawing/2014/main" id="{FC3BA5EA-EED8-4890-F1D5-049011879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87" y="386037"/>
            <a:ext cx="1419841" cy="2047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7568DC-E7C5-4835-9E57-60610558734E}"/>
              </a:ext>
            </a:extLst>
          </p:cNvPr>
          <p:cNvSpPr txBox="1"/>
          <p:nvPr/>
        </p:nvSpPr>
        <p:spPr>
          <a:xfrm>
            <a:off x="380795" y="1083331"/>
            <a:ext cx="4457702" cy="1923604"/>
          </a:xfrm>
          <a:prstGeom prst="rect">
            <a:avLst/>
          </a:prstGeom>
          <a:solidFill>
            <a:srgbClr val="CC99FF"/>
          </a:solidFill>
          <a:ln w="5715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>
                <a:latin typeface="Trebuchet MS" panose="020B0603020202020204" pitchFamily="34" charset="0"/>
              </a:rPr>
              <a:t>Paper 1 = study of two religions: </a:t>
            </a:r>
            <a:r>
              <a:rPr lang="en-GB" sz="1400" i="1">
                <a:latin typeface="Trebuchet MS" panose="020B0603020202020204" pitchFamily="34" charset="0"/>
              </a:rPr>
              <a:t>Christianity &amp; Islam </a:t>
            </a:r>
            <a:r>
              <a:rPr lang="en-GB" sz="1400" b="1" i="1">
                <a:latin typeface="Trebuchet MS" panose="020B0603020202020204" pitchFamily="34" charset="0"/>
              </a:rPr>
              <a:t>(1hr 45 mins exam – AM </a:t>
            </a:r>
            <a:r>
              <a:rPr lang="en-GB" sz="1400" b="1" i="1" u="sng">
                <a:latin typeface="Trebuchet MS" panose="020B0603020202020204" pitchFamily="34" charset="0"/>
              </a:rPr>
              <a:t>13</a:t>
            </a:r>
            <a:r>
              <a:rPr lang="en-GB" sz="1400" b="1" i="1" u="sng" baseline="30000">
                <a:latin typeface="Trebuchet MS" panose="020B0603020202020204" pitchFamily="34" charset="0"/>
              </a:rPr>
              <a:t>th</a:t>
            </a:r>
            <a:r>
              <a:rPr lang="en-GB" sz="1400" b="1" i="1" u="sng">
                <a:latin typeface="Trebuchet MS" panose="020B0603020202020204" pitchFamily="34" charset="0"/>
              </a:rPr>
              <a:t> May 2025</a:t>
            </a:r>
            <a:r>
              <a:rPr lang="en-GB" sz="1400" b="1" i="1">
                <a:latin typeface="Trebuchet MS" panose="020B0603020202020204" pitchFamily="34" charset="0"/>
              </a:rPr>
              <a:t>)</a:t>
            </a:r>
          </a:p>
          <a:p>
            <a:endParaRPr lang="en-GB" sz="700" b="1" i="1">
              <a:latin typeface="Trebuchet MS" panose="020B0603020202020204" pitchFamily="34" charset="0"/>
            </a:endParaRPr>
          </a:p>
          <a:p>
            <a:r>
              <a:rPr lang="en-GB" sz="1400" b="1">
                <a:latin typeface="Trebuchet MS" panose="020B0603020202020204" pitchFamily="34" charset="0"/>
              </a:rPr>
              <a:t>Paper 2 = Study of 4 themes:</a:t>
            </a:r>
          </a:p>
          <a:p>
            <a:pPr marL="342900" indent="-342900">
              <a:buAutoNum type="arabicPeriod"/>
            </a:pPr>
            <a:r>
              <a:rPr lang="en-GB" sz="1400" i="1">
                <a:latin typeface="Trebuchet MS" panose="020B0603020202020204" pitchFamily="34" charset="0"/>
              </a:rPr>
              <a:t>Religion &amp; life</a:t>
            </a:r>
          </a:p>
          <a:p>
            <a:pPr marL="342900" indent="-342900">
              <a:buAutoNum type="arabicPeriod"/>
            </a:pPr>
            <a:r>
              <a:rPr lang="en-GB" sz="1400" i="1">
                <a:latin typeface="Trebuchet MS" panose="020B0603020202020204" pitchFamily="34" charset="0"/>
              </a:rPr>
              <a:t>Religion, peace &amp; conflict</a:t>
            </a:r>
          </a:p>
          <a:p>
            <a:pPr marL="342900" indent="-342900">
              <a:buAutoNum type="arabicPeriod"/>
            </a:pPr>
            <a:r>
              <a:rPr lang="en-GB" sz="1400" i="1">
                <a:latin typeface="Trebuchet MS" panose="020B0603020202020204" pitchFamily="34" charset="0"/>
              </a:rPr>
              <a:t>Religion, crime &amp; punishment</a:t>
            </a:r>
          </a:p>
          <a:p>
            <a:pPr marL="342900" indent="-342900">
              <a:buAutoNum type="arabicPeriod"/>
            </a:pPr>
            <a:r>
              <a:rPr lang="en-GB" sz="1400" i="1">
                <a:latin typeface="Trebuchet MS" panose="020B0603020202020204" pitchFamily="34" charset="0"/>
              </a:rPr>
              <a:t>Religion, human rights &amp; social justice</a:t>
            </a:r>
          </a:p>
          <a:p>
            <a:r>
              <a:rPr lang="en-GB" sz="1400" b="1" i="1">
                <a:latin typeface="Trebuchet MS" panose="020B0603020202020204" pitchFamily="34" charset="0"/>
              </a:rPr>
              <a:t>(1hr 45 mins exam – PM </a:t>
            </a:r>
            <a:r>
              <a:rPr lang="en-GB" sz="1400" b="1" i="1" u="sng">
                <a:latin typeface="Trebuchet MS" panose="020B0603020202020204" pitchFamily="34" charset="0"/>
              </a:rPr>
              <a:t>21</a:t>
            </a:r>
            <a:r>
              <a:rPr lang="en-GB" sz="1400" b="1" i="1" u="sng" baseline="30000">
                <a:latin typeface="Trebuchet MS" panose="020B0603020202020204" pitchFamily="34" charset="0"/>
              </a:rPr>
              <a:t>st</a:t>
            </a:r>
            <a:r>
              <a:rPr lang="en-GB" sz="1400" b="1" i="1" u="sng">
                <a:latin typeface="Trebuchet MS" panose="020B0603020202020204" pitchFamily="34" charset="0"/>
              </a:rPr>
              <a:t> May 2025</a:t>
            </a:r>
            <a:r>
              <a:rPr lang="en-GB" sz="1400" b="1" i="1">
                <a:latin typeface="Trebuchet MS" panose="020B0603020202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B773A-6425-41F2-8030-589AC14C4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707">
            <a:off x="8089800" y="318595"/>
            <a:ext cx="913222" cy="663608"/>
          </a:xfrm>
          <a:prstGeom prst="rect">
            <a:avLst/>
          </a:prstGeom>
        </p:spPr>
      </p:pic>
      <p:pic>
        <p:nvPicPr>
          <p:cNvPr id="11" name="Picture 4" descr="Christianity Symbol Golden Cross Icon Christian Stock Vector (Royalty Free)  65263999 | Shutterstock">
            <a:extLst>
              <a:ext uri="{FF2B5EF4-FFF2-40B4-BE49-F238E27FC236}">
                <a16:creationId xmlns:a16="http://schemas.microsoft.com/office/drawing/2014/main" id="{03B8E61C-CC74-454F-A43B-DCF3D8B7C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4" r="17479" b="7756"/>
          <a:stretch/>
        </p:blipFill>
        <p:spPr bwMode="auto">
          <a:xfrm>
            <a:off x="8971496" y="225688"/>
            <a:ext cx="653958" cy="10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C19B7E-3251-4C11-9341-12D05B2C7593}"/>
              </a:ext>
            </a:extLst>
          </p:cNvPr>
          <p:cNvSpPr txBox="1"/>
          <p:nvPr/>
        </p:nvSpPr>
        <p:spPr>
          <a:xfrm>
            <a:off x="6439234" y="6070874"/>
            <a:ext cx="3770542" cy="692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dirty="0"/>
              <a:t>For further information, please contact </a:t>
            </a:r>
            <a:r>
              <a:rPr lang="en-US" sz="1350" dirty="0" err="1"/>
              <a:t>Mrs</a:t>
            </a:r>
            <a:r>
              <a:rPr lang="en-US" sz="1350" dirty="0"/>
              <a:t> Sarah Gallagher at:</a:t>
            </a:r>
          </a:p>
          <a:p>
            <a:pPr algn="ctr"/>
            <a:r>
              <a:rPr lang="en-US" sz="1350" b="1" dirty="0"/>
              <a:t>Gallaghers@deanerycofeacademy.org.uk</a:t>
            </a:r>
          </a:p>
        </p:txBody>
      </p:sp>
    </p:spTree>
    <p:extLst>
      <p:ext uri="{BB962C8B-B14F-4D97-AF65-F5344CB8AC3E}">
        <p14:creationId xmlns:p14="http://schemas.microsoft.com/office/powerpoint/2010/main" val="2424565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DEE2-5BD0-4587-A9E6-AA3B55C21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6" y="376252"/>
            <a:ext cx="6422588" cy="750889"/>
          </a:xfrm>
          <a:solidFill>
            <a:srgbClr val="CC99FF"/>
          </a:solidFill>
          <a:ln w="57150">
            <a:solidFill>
              <a:srgbClr val="FF33CC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3600" b="1"/>
              <a:t>Useful RE revision aids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2434B-D59A-4E3E-A5D3-2A803A749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52" y="1539938"/>
            <a:ext cx="9737289" cy="4721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Seneca</a:t>
            </a:r>
            <a:r>
              <a:rPr lang="en-GB"/>
              <a:t> – </a:t>
            </a:r>
            <a:r>
              <a:rPr lang="en-GB" i="1"/>
              <a:t>A free revision app for students, where they can revise individual topics for specific exam boards.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BBC Bitesize</a:t>
            </a:r>
            <a:r>
              <a:rPr lang="en-GB"/>
              <a:t> - </a:t>
            </a:r>
            <a:r>
              <a:rPr lang="en-GB" i="1"/>
              <a:t>Free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Revision world - </a:t>
            </a:r>
            <a:r>
              <a:rPr lang="en-GB" i="1"/>
              <a:t>Free</a:t>
            </a:r>
            <a:r>
              <a:rPr lang="en-GB"/>
              <a:t> </a:t>
            </a:r>
          </a:p>
        </p:txBody>
      </p:sp>
      <p:pic>
        <p:nvPicPr>
          <p:cNvPr id="1026" name="Picture 2" descr="Seneca | Online Revision &amp; Homework Platform | InnerDrive Reviews">
            <a:extLst>
              <a:ext uri="{FF2B5EF4-FFF2-40B4-BE49-F238E27FC236}">
                <a16:creationId xmlns:a16="http://schemas.microsoft.com/office/drawing/2014/main" id="{390B01C0-2ED9-445D-AE54-901A61237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8" b="38267"/>
          <a:stretch/>
        </p:blipFill>
        <p:spPr bwMode="auto">
          <a:xfrm>
            <a:off x="461333" y="2595097"/>
            <a:ext cx="2365888" cy="65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2CB3E-F0BF-4D07-8D5F-4847B8A96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8190" r="57315" b="45391"/>
          <a:stretch/>
        </p:blipFill>
        <p:spPr>
          <a:xfrm>
            <a:off x="4421411" y="2956671"/>
            <a:ext cx="5426801" cy="1908177"/>
          </a:xfrm>
          <a:prstGeom prst="rect">
            <a:avLst/>
          </a:prstGeom>
        </p:spPr>
      </p:pic>
      <p:pic>
        <p:nvPicPr>
          <p:cNvPr id="1028" name="Picture 4" descr="Revision World">
            <a:extLst>
              <a:ext uri="{FF2B5EF4-FFF2-40B4-BE49-F238E27FC236}">
                <a16:creationId xmlns:a16="http://schemas.microsoft.com/office/drawing/2014/main" id="{BCD8F939-2C03-4276-B796-B3BFD2B6F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68" y="5318560"/>
            <a:ext cx="3810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71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ACA1A-8B42-1C84-8E50-2F132AE7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rgbClr val="000000"/>
                </a:solidFill>
              </a:rPr>
              <a:t>Head Of Year – Welcome </a:t>
            </a:r>
            <a:endParaRPr lang="en-US" dirty="0"/>
          </a:p>
          <a:p>
            <a:endParaRPr lang="en-GB" dirty="0"/>
          </a:p>
        </p:txBody>
      </p:sp>
      <p:pic>
        <p:nvPicPr>
          <p:cNvPr id="7" name="Content Placeholder 6" descr="A purple rectangular sign with black text&#10;&#10;AI-generated content may be incorrect.">
            <a:extLst>
              <a:ext uri="{FF2B5EF4-FFF2-40B4-BE49-F238E27FC236}">
                <a16:creationId xmlns:a16="http://schemas.microsoft.com/office/drawing/2014/main" id="{A15A863A-69D0-C15B-5924-2090F0B06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331" y="1715376"/>
            <a:ext cx="6903571" cy="3880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95718D-EBCA-8584-34E4-4A185576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045" y="130032"/>
            <a:ext cx="4269662" cy="2933486"/>
          </a:xfrm>
          <a:prstGeom prst="rect">
            <a:avLst/>
          </a:prstGeom>
        </p:spPr>
      </p:pic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FE6B2C0C-7299-0A23-7CAB-B48310DEB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065" y="5737261"/>
            <a:ext cx="62198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93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28CA-CD67-9683-B182-C7D26A4C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u="sng" dirty="0">
                <a:solidFill>
                  <a:srgbClr val="000000"/>
                </a:solidFill>
              </a:rPr>
              <a:t>Behaviour for Learning</a:t>
            </a:r>
            <a:endParaRPr lang="en-US" sz="4000"/>
          </a:p>
          <a:p>
            <a:endParaRPr lang="en-GB" dirty="0"/>
          </a:p>
        </p:txBody>
      </p:sp>
      <p:pic>
        <p:nvPicPr>
          <p:cNvPr id="4" name="Content Placeholder 3" descr="A purple square with black text&#10;&#10;AI-generated content may be incorrect.">
            <a:extLst>
              <a:ext uri="{FF2B5EF4-FFF2-40B4-BE49-F238E27FC236}">
                <a16:creationId xmlns:a16="http://schemas.microsoft.com/office/drawing/2014/main" id="{AFE75349-5FE8-B3AA-233C-3F2BB2675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753" y="1835240"/>
            <a:ext cx="3880773" cy="3880773"/>
          </a:xfrm>
          <a:prstGeom prst="rect">
            <a:avLst/>
          </a:prstGeom>
        </p:spPr>
      </p:pic>
      <p:pic>
        <p:nvPicPr>
          <p:cNvPr id="5" name="Picture 4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B9926B98-B25F-63BF-0DA2-67EAA1DAF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690" y="1395574"/>
            <a:ext cx="7844011" cy="53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39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7800-2AD2-0ED9-0CBC-55CBAD230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solidFill>
                  <a:srgbClr val="000000"/>
                </a:solidFill>
              </a:rPr>
              <a:t>Focus on Mental Health &amp; Wellbeing</a:t>
            </a:r>
            <a:endParaRPr lang="en-US" dirty="0"/>
          </a:p>
          <a:p>
            <a:endParaRPr lang="en-GB" sz="4000" dirty="0"/>
          </a:p>
        </p:txBody>
      </p:sp>
      <p:pic>
        <p:nvPicPr>
          <p:cNvPr id="4" name="Content Placeholder 3" descr="A person sitting on the floor with her hands on her face&#10;&#10;AI-generated content may be incorrect.">
            <a:extLst>
              <a:ext uri="{FF2B5EF4-FFF2-40B4-BE49-F238E27FC236}">
                <a16:creationId xmlns:a16="http://schemas.microsoft.com/office/drawing/2014/main" id="{7EDA7346-5C5A-9F33-BE35-6CF0C8C3F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6135" y="2040723"/>
            <a:ext cx="4424413" cy="3315695"/>
          </a:xfrm>
          <a:prstGeom prst="rect">
            <a:avLst/>
          </a:prstGeom>
        </p:spPr>
      </p:pic>
      <p:pic>
        <p:nvPicPr>
          <p:cNvPr id="5" name="Picture 4" descr="A purple rectangular sign with black text&#10;&#10;AI-generated content may be incorrect.">
            <a:extLst>
              <a:ext uri="{FF2B5EF4-FFF2-40B4-BE49-F238E27FC236}">
                <a16:creationId xmlns:a16="http://schemas.microsoft.com/office/drawing/2014/main" id="{449741D4-B380-1E8A-4AA8-5C751DDA2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188" y="1395572"/>
            <a:ext cx="4650007" cy="540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1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073B3-8A23-E471-410C-5F4AEC41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38357F23-6FD6-A767-1E18-37BD1917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A5142271-5D49-7CD2-F44B-A57F95467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4FD65-8AD4-5C14-5A93-371AA0CAA749}"/>
              </a:ext>
            </a:extLst>
          </p:cNvPr>
          <p:cNvSpPr txBox="1"/>
          <p:nvPr/>
        </p:nvSpPr>
        <p:spPr>
          <a:xfrm>
            <a:off x="1026459" y="275665"/>
            <a:ext cx="8032376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u="sng">
                <a:solidFill>
                  <a:srgbClr val="004070"/>
                </a:solidFill>
                <a:latin typeface="Calibri Light"/>
              </a:rPr>
              <a:t>KS4 – prepare for a Three Way Effort </a:t>
            </a:r>
            <a:r>
              <a:rPr lang="en-GB" sz="3600">
                <a:latin typeface="Calibri Light"/>
                <a:ea typeface="Calibri Light"/>
                <a:cs typeface="Calibri Light"/>
              </a:rPr>
              <a:t>​</a:t>
            </a:r>
            <a:br>
              <a:rPr lang="en-GB" sz="3600">
                <a:latin typeface="Calibri Light"/>
                <a:ea typeface="Calibri Light"/>
                <a:cs typeface="Calibri Light"/>
              </a:rPr>
            </a:br>
            <a:r>
              <a:rPr lang="en-GB" sz="3600">
                <a:latin typeface="Calibri Light"/>
                <a:ea typeface="Calibri Light"/>
                <a:cs typeface="Calibri Light"/>
              </a:rPr>
              <a:t>​</a:t>
            </a:r>
            <a:br>
              <a:rPr lang="en-GB" sz="3600">
                <a:latin typeface="Calibri Light"/>
                <a:ea typeface="Calibri Light"/>
                <a:cs typeface="Calibri Light"/>
              </a:rPr>
            </a:br>
            <a:r>
              <a:rPr lang="en-GB" sz="3600">
                <a:latin typeface="Calibri Light"/>
                <a:ea typeface="Calibri Light"/>
                <a:cs typeface="Calibri Light"/>
              </a:rPr>
              <a:t>​</a:t>
            </a:r>
            <a:br>
              <a:rPr lang="en-GB" sz="3600">
                <a:latin typeface="Calibri Light"/>
                <a:ea typeface="Calibri Light"/>
                <a:cs typeface="Calibri Light"/>
              </a:rPr>
            </a:br>
            <a:r>
              <a:rPr lang="en-GB" sz="4000">
                <a:latin typeface="Calibri Light"/>
                <a:ea typeface="Calibri Light"/>
                <a:cs typeface="Calibri Light"/>
              </a:rPr>
              <a:t>​</a:t>
            </a:r>
            <a:br>
              <a:rPr lang="en-GB" sz="4000">
                <a:latin typeface="Calibri Light"/>
                <a:ea typeface="Calibri Light"/>
                <a:cs typeface="Calibri Light"/>
              </a:rPr>
            </a:br>
            <a:r>
              <a:rPr lang="en-GB" sz="4000">
                <a:latin typeface="Calibri Light"/>
                <a:ea typeface="Calibri Light"/>
                <a:cs typeface="Calibri Light"/>
              </a:rPr>
              <a:t>​</a:t>
            </a:r>
            <a:endParaRPr lang="en-GB"/>
          </a:p>
        </p:txBody>
      </p:sp>
      <p:pic>
        <p:nvPicPr>
          <p:cNvPr id="11" name="Picture 10" descr="The Triangle - Student, Teacher, Home">
            <a:extLst>
              <a:ext uri="{FF2B5EF4-FFF2-40B4-BE49-F238E27FC236}">
                <a16:creationId xmlns:a16="http://schemas.microsoft.com/office/drawing/2014/main" id="{A2CF5823-DDC7-E8B8-9407-5D2B008DF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97" y="1506631"/>
            <a:ext cx="6972300" cy="3486150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CEED4721-0A2B-4354-BB4D-49557F0FBC92}"/>
              </a:ext>
            </a:extLst>
          </p:cNvPr>
          <p:cNvSpPr txBox="1"/>
          <p:nvPr/>
        </p:nvSpPr>
        <p:spPr>
          <a:xfrm>
            <a:off x="441394" y="5429940"/>
            <a:ext cx="8784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>
                <a:solidFill>
                  <a:srgbClr val="0070C0"/>
                </a:solidFill>
              </a:rPr>
              <a:t>Departing Year 11 pupils within the TPAT schools rated </a:t>
            </a:r>
            <a:r>
              <a:rPr lang="en-GB" sz="2400" b="1" u="sng">
                <a:solidFill>
                  <a:srgbClr val="FF0000"/>
                </a:solidFill>
              </a:rPr>
              <a:t>support from home </a:t>
            </a:r>
            <a:r>
              <a:rPr lang="en-GB" sz="2400" b="1">
                <a:solidFill>
                  <a:srgbClr val="0070C0"/>
                </a:solidFill>
              </a:rPr>
              <a:t>the </a:t>
            </a:r>
            <a:r>
              <a:rPr lang="en-GB" sz="2400" b="1" u="sng">
                <a:solidFill>
                  <a:srgbClr val="FF0000"/>
                </a:solidFill>
              </a:rPr>
              <a:t>top factor </a:t>
            </a:r>
            <a:r>
              <a:rPr lang="en-GB" sz="2400" b="1">
                <a:solidFill>
                  <a:srgbClr val="0070C0"/>
                </a:solidFill>
              </a:rPr>
              <a:t>in their success at KS4</a:t>
            </a:r>
          </a:p>
        </p:txBody>
      </p:sp>
    </p:spTree>
    <p:extLst>
      <p:ext uri="{BB962C8B-B14F-4D97-AF65-F5344CB8AC3E}">
        <p14:creationId xmlns:p14="http://schemas.microsoft.com/office/powerpoint/2010/main" val="1730886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ign with green and purple text&#10;&#10;AI-generated content may be incorrect.">
            <a:extLst>
              <a:ext uri="{FF2B5EF4-FFF2-40B4-BE49-F238E27FC236}">
                <a16:creationId xmlns:a16="http://schemas.microsoft.com/office/drawing/2014/main" id="{6F70F38A-6ADD-3802-652D-1CE79F9F3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" y="126086"/>
            <a:ext cx="9461409" cy="1888027"/>
          </a:xfrm>
          <a:prstGeom prst="rect">
            <a:avLst/>
          </a:prstGeom>
        </p:spPr>
      </p:pic>
      <p:pic>
        <p:nvPicPr>
          <p:cNvPr id="5" name="Picture 4" descr="A child sleeping in a bed&#10;&#10;AI-generated content may be incorrect.">
            <a:extLst>
              <a:ext uri="{FF2B5EF4-FFF2-40B4-BE49-F238E27FC236}">
                <a16:creationId xmlns:a16="http://schemas.microsoft.com/office/drawing/2014/main" id="{94CD04AF-FFF1-AEB2-538E-D92B8D458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337" y="2696965"/>
            <a:ext cx="5454988" cy="3381911"/>
          </a:xfrm>
          <a:prstGeom prst="rect">
            <a:avLst/>
          </a:prstGeom>
        </p:spPr>
      </p:pic>
      <p:pic>
        <p:nvPicPr>
          <p:cNvPr id="6" name="Picture 5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18D2EA91-973B-B2EF-3E09-D1447A3B6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678" y="1163280"/>
            <a:ext cx="3924300" cy="2562225"/>
          </a:xfrm>
          <a:prstGeom prst="rect">
            <a:avLst/>
          </a:prstGeom>
        </p:spPr>
      </p:pic>
      <p:pic>
        <p:nvPicPr>
          <p:cNvPr id="7" name="Picture 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CE4B0FDA-B069-E6A9-CD91-E9A3A7785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766" y="1319747"/>
            <a:ext cx="4305300" cy="1838325"/>
          </a:xfrm>
          <a:prstGeom prst="rect">
            <a:avLst/>
          </a:prstGeom>
        </p:spPr>
      </p:pic>
      <p:pic>
        <p:nvPicPr>
          <p:cNvPr id="8" name="Picture 7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9D013C1A-8C5D-6484-6807-6F1308C61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906" y="2976723"/>
            <a:ext cx="5809715" cy="3104936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F135C569-D6DD-C113-C597-7D6362707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765" y="5570199"/>
            <a:ext cx="5753100" cy="1847850"/>
          </a:xfrm>
          <a:prstGeom prst="rect">
            <a:avLst/>
          </a:prstGeom>
        </p:spPr>
      </p:pic>
      <p:pic>
        <p:nvPicPr>
          <p:cNvPr id="10" name="Picture 9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D06FBF37-34E5-2DD0-4E2D-7305CE35F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9" y="4066853"/>
            <a:ext cx="4026828" cy="25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95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C0F52-5BEE-C6CE-4897-71DB75FA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u="sng" dirty="0">
                <a:solidFill>
                  <a:srgbClr val="000000"/>
                </a:solidFill>
              </a:rPr>
              <a:t>How Parents Can Help</a:t>
            </a:r>
            <a:endParaRPr lang="en-US" sz="4000" dirty="0"/>
          </a:p>
          <a:p>
            <a:endParaRPr lang="en-GB" dirty="0"/>
          </a:p>
        </p:txBody>
      </p:sp>
      <p:pic>
        <p:nvPicPr>
          <p:cNvPr id="5" name="Content Placeholder 4" descr="A purple sign with black text&#10;&#10;AI-generated content may be incorrect.">
            <a:extLst>
              <a:ext uri="{FF2B5EF4-FFF2-40B4-BE49-F238E27FC236}">
                <a16:creationId xmlns:a16="http://schemas.microsoft.com/office/drawing/2014/main" id="{78315E02-E7EF-0952-0E7C-6B5951E94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791" y="1629757"/>
            <a:ext cx="3945663" cy="5070862"/>
          </a:xfrm>
          <a:prstGeom prst="rect">
            <a:avLst/>
          </a:prstGeom>
        </p:spPr>
      </p:pic>
      <p:pic>
        <p:nvPicPr>
          <p:cNvPr id="6" name="Picture 5" descr="A group of people walking in a line&#10;&#10;AI-generated content may be incorrect.">
            <a:extLst>
              <a:ext uri="{FF2B5EF4-FFF2-40B4-BE49-F238E27FC236}">
                <a16:creationId xmlns:a16="http://schemas.microsoft.com/office/drawing/2014/main" id="{5F3027E7-CEF4-C501-23CE-B981AB03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816" y="3822254"/>
            <a:ext cx="6323851" cy="2946436"/>
          </a:xfrm>
          <a:prstGeom prst="rect">
            <a:avLst/>
          </a:prstGeom>
        </p:spPr>
      </p:pic>
      <p:pic>
        <p:nvPicPr>
          <p:cNvPr id="8" name="Picture 7" descr="A diagram of different colored arrows&#10;&#10;AI-generated content may be incorrect.">
            <a:extLst>
              <a:ext uri="{FF2B5EF4-FFF2-40B4-BE49-F238E27FC236}">
                <a16:creationId xmlns:a16="http://schemas.microsoft.com/office/drawing/2014/main" id="{AE5D7590-E00B-542E-2112-CFC1970D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539" y="977650"/>
            <a:ext cx="3370674" cy="23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50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6AEC6-39B6-E1A8-0902-B754659DB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151456-BFB2-22A5-E5A3-CDB723EF9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865" y="5429282"/>
            <a:ext cx="9179632" cy="1307473"/>
          </a:xfrm>
        </p:spPr>
        <p:txBody>
          <a:bodyPr>
            <a:normAutofit/>
          </a:bodyPr>
          <a:lstStyle/>
          <a:p>
            <a:pPr algn="l"/>
            <a:r>
              <a:rPr lang="en-GB" sz="2400" dirty="0"/>
              <a:t>There is a booklet to take with you covering all the information given this evening. Information will also be shared on the school website. </a:t>
            </a:r>
            <a:endParaRPr lang="en-US" sz="2400" dirty="0"/>
          </a:p>
        </p:txBody>
      </p:sp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1EF161C9-5714-17D1-B8A9-688D17AA6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7655" y="173869"/>
            <a:ext cx="1947643" cy="867070"/>
          </a:xfrm>
          <a:prstGeom prst="rect">
            <a:avLst/>
          </a:prstGeom>
        </p:spPr>
      </p:pic>
      <p:pic>
        <p:nvPicPr>
          <p:cNvPr id="7" name="Picture 6" descr="A logo for a company&#10;&#10;AI-generated content may be incorrect.">
            <a:extLst>
              <a:ext uri="{FF2B5EF4-FFF2-40B4-BE49-F238E27FC236}">
                <a16:creationId xmlns:a16="http://schemas.microsoft.com/office/drawing/2014/main" id="{0C3AFC10-8049-F479-0369-ECC42DA2D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6331" y="5180391"/>
            <a:ext cx="2120548" cy="1555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9C4985-6B91-0429-92DD-14E0CF793AA9}"/>
              </a:ext>
            </a:extLst>
          </p:cNvPr>
          <p:cNvSpPr txBox="1"/>
          <p:nvPr/>
        </p:nvSpPr>
        <p:spPr>
          <a:xfrm>
            <a:off x="957265" y="258933"/>
            <a:ext cx="88926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solidFill>
                  <a:srgbClr val="7030A0"/>
                </a:solidFill>
              </a:rPr>
              <a:t>August 2027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D19BC8-510B-CE8A-B39F-5314818A52F4}"/>
              </a:ext>
            </a:extLst>
          </p:cNvPr>
          <p:cNvSpPr txBox="1"/>
          <p:nvPr/>
        </p:nvSpPr>
        <p:spPr>
          <a:xfrm>
            <a:off x="3137140" y="1266265"/>
            <a:ext cx="492423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/>
              <a:t>We will see success together!</a:t>
            </a:r>
            <a:endParaRPr lang="en-US" sz="2800"/>
          </a:p>
        </p:txBody>
      </p:sp>
      <p:pic>
        <p:nvPicPr>
          <p:cNvPr id="8" name="Picture 7" descr="A group of people holding papers&#10;&#10;AI-generated content may be incorrect.">
            <a:extLst>
              <a:ext uri="{FF2B5EF4-FFF2-40B4-BE49-F238E27FC236}">
                <a16:creationId xmlns:a16="http://schemas.microsoft.com/office/drawing/2014/main" id="{18A427D7-C7A6-92C6-3CF6-9F55458DD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33" y="1782620"/>
            <a:ext cx="3118421" cy="3284199"/>
          </a:xfrm>
          <a:prstGeom prst="rect">
            <a:avLst/>
          </a:prstGeom>
        </p:spPr>
      </p:pic>
      <p:pic>
        <p:nvPicPr>
          <p:cNvPr id="9" name="Picture 8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FD888417-E218-E6D7-3A61-366D7B825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786" y="2295364"/>
            <a:ext cx="1866900" cy="2524125"/>
          </a:xfrm>
          <a:prstGeom prst="rect">
            <a:avLst/>
          </a:prstGeom>
        </p:spPr>
      </p:pic>
      <p:pic>
        <p:nvPicPr>
          <p:cNvPr id="10" name="Picture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93E3572-9F20-B70D-5D4E-6BBFBA483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299" y="1046733"/>
            <a:ext cx="2332234" cy="2598399"/>
          </a:xfrm>
          <a:prstGeom prst="rect">
            <a:avLst/>
          </a:prstGeom>
        </p:spPr>
      </p:pic>
      <p:pic>
        <p:nvPicPr>
          <p:cNvPr id="11" name="Picture 10" descr="A person holding a piece of paper and smiling&#10;&#10;AI-generated content may be incorrect.">
            <a:extLst>
              <a:ext uri="{FF2B5EF4-FFF2-40B4-BE49-F238E27FC236}">
                <a16:creationId xmlns:a16="http://schemas.microsoft.com/office/drawing/2014/main" id="{23C37382-1852-AE30-F6E7-59316C13E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1819" y="3749960"/>
            <a:ext cx="2128677" cy="3056776"/>
          </a:xfrm>
          <a:prstGeom prst="rect">
            <a:avLst/>
          </a:prstGeom>
        </p:spPr>
      </p:pic>
      <p:pic>
        <p:nvPicPr>
          <p:cNvPr id="12" name="Picture 11" descr="A person and person standing in front of balloons&#10;&#10;AI-generated content may be incorrect.">
            <a:extLst>
              <a:ext uri="{FF2B5EF4-FFF2-40B4-BE49-F238E27FC236}">
                <a16:creationId xmlns:a16="http://schemas.microsoft.com/office/drawing/2014/main" id="{0830C119-5C12-21FB-3815-4FF1695F5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636" y="1784921"/>
            <a:ext cx="3079357" cy="33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C79FD-7535-3F4E-BCB7-E4152FFEA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E666D7C0-BB77-9495-7D21-ED924330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1DFC4B78-5345-ED84-7B85-45588DA80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70029-39CF-4CE1-82F6-DEB12EDF7084}"/>
              </a:ext>
            </a:extLst>
          </p:cNvPr>
          <p:cNvSpPr>
            <a:spLocks noGrp="1"/>
          </p:cNvSpPr>
          <p:nvPr/>
        </p:nvSpPr>
        <p:spPr>
          <a:xfrm>
            <a:off x="1289797" y="4015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u="sng"/>
              <a:t>KS4 – Curriculum Time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45B82B6-EB4B-4DF6-A5C1-A8180BE8D914}"/>
              </a:ext>
            </a:extLst>
          </p:cNvPr>
          <p:cNvSpPr txBox="1"/>
          <p:nvPr/>
        </p:nvSpPr>
        <p:spPr>
          <a:xfrm>
            <a:off x="5628839" y="2874682"/>
            <a:ext cx="3099299" cy="26277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b="1" u="sng"/>
              <a:t>Homework</a:t>
            </a:r>
          </a:p>
          <a:p>
            <a:r>
              <a:rPr lang="en-GB" sz="2000"/>
              <a:t>Most GCSE subjects will set homework on a weekly or fortnightly basis.  Students should be prepared to complete two hours of homework a night at KS4. 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CA1909-3694-0A2D-9BB7-04853D766C55}"/>
              </a:ext>
            </a:extLst>
          </p:cNvPr>
          <p:cNvGraphicFramePr>
            <a:graphicFrameLocks noGrp="1"/>
          </p:cNvGraphicFramePr>
          <p:nvPr/>
        </p:nvGraphicFramePr>
        <p:xfrm>
          <a:off x="830916" y="1364648"/>
          <a:ext cx="4210050" cy="527564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05025">
                  <a:extLst>
                    <a:ext uri="{9D8B030D-6E8A-4147-A177-3AD203B41FA5}">
                      <a16:colId xmlns:a16="http://schemas.microsoft.com/office/drawing/2014/main" val="3268852382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330466296"/>
                    </a:ext>
                  </a:extLst>
                </a:gridCol>
              </a:tblGrid>
              <a:tr h="114576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Key Stage 4 - Hours per fortnight.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017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Year 10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20248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English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Aptos Narrow"/>
                        </a:rPr>
                        <a:t>8</a:t>
                      </a:r>
                      <a:endParaRPr lang="en-GB" dirty="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51287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Maths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71415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Science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Aptos Narrow"/>
                        </a:rPr>
                        <a:t>10</a:t>
                      </a:r>
                      <a:endParaRPr lang="en-GB" dirty="0"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41628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RE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4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15229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PE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3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91311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 err="1">
                          <a:effectLst/>
                          <a:latin typeface="Calibri"/>
                        </a:rPr>
                        <a:t>ViP</a:t>
                      </a:r>
                      <a:endParaRPr lang="en-GB" dirty="0" err="1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1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5457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Option 1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5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6778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Option 2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5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72373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Option 3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 dirty="0">
                          <a:effectLst/>
                          <a:latin typeface="Calibri"/>
                        </a:rPr>
                        <a:t>5</a:t>
                      </a:r>
                      <a:endParaRPr lang="en-GB" dirty="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20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867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C3410C-1D48-1F95-023B-613511FEF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17D0FA61-80E8-FD84-892B-DD51E5419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1F6136D9-C46C-0CB3-B715-F907DC80A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/>
        </p:nvSpPr>
        <p:spPr>
          <a:xfrm>
            <a:off x="942415" y="21496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/>
              <a:t>Subject Information</a:t>
            </a:r>
            <a:endParaRPr lang="en-GB" b="1" u="sng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F58CDC-304E-4F4F-B284-687A923750E6}"/>
              </a:ext>
            </a:extLst>
          </p:cNvPr>
          <p:cNvSpPr>
            <a:spLocks noGrp="1"/>
          </p:cNvSpPr>
          <p:nvPr/>
        </p:nvSpPr>
        <p:spPr>
          <a:xfrm>
            <a:off x="656665" y="1274564"/>
            <a:ext cx="9321051" cy="5385713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All students will sit examinations in Maths, English, Science and RE.  They will also sit all their relevant exams for options subjects.</a:t>
            </a:r>
          </a:p>
          <a:p>
            <a:endParaRPr lang="en-GB"/>
          </a:p>
          <a:p>
            <a:r>
              <a:rPr lang="en-GB" dirty="0"/>
              <a:t>Grade 4 is considered a 'standard pass' and grade 5 is considered a 'good pass’.  </a:t>
            </a:r>
          </a:p>
          <a:p>
            <a:endParaRPr lang="en-GB"/>
          </a:p>
          <a:p>
            <a:r>
              <a:rPr lang="en-GB" dirty="0"/>
              <a:t>Students who fail to achieve a grade 4 in Maths and English will be required to resit the qualifications next year.  </a:t>
            </a:r>
          </a:p>
          <a:p>
            <a:endParaRPr lang="en-GB"/>
          </a:p>
          <a:p>
            <a:r>
              <a:rPr lang="en-GB" dirty="0"/>
              <a:t>Make sure to check entry requirements for post 16 courses with providers.  </a:t>
            </a:r>
          </a:p>
          <a:p>
            <a:endParaRPr lang="en-GB"/>
          </a:p>
          <a:p>
            <a:r>
              <a:rPr lang="en-GB" dirty="0"/>
              <a:t>Students will not be able to switch GCSE option subjects.</a:t>
            </a:r>
          </a:p>
          <a:p>
            <a:endParaRPr lang="en-GB"/>
          </a:p>
          <a:p>
            <a:r>
              <a:rPr lang="en-GB" dirty="0"/>
              <a:t>The English Baccalaureate is awarded to students achieving a Standard or Good pass in English, Maths, Science, Languages and a Humanities subject.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37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109DAA-6678-F0B2-2A89-AC381F7C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F56FF386-02ED-97E7-8016-2D4BB4990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ACFDA9F8-FD9E-2C55-E63D-9A5BF73DD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70029-39CF-4CE1-82F6-DEB12EDF7084}"/>
              </a:ext>
            </a:extLst>
          </p:cNvPr>
          <p:cNvSpPr>
            <a:spLocks noGrp="1"/>
          </p:cNvSpPr>
          <p:nvPr/>
        </p:nvSpPr>
        <p:spPr>
          <a:xfrm>
            <a:off x="1120385" y="303805"/>
            <a:ext cx="7988877" cy="905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u="sng"/>
              <a:t>KS4 – Examination Boards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34B111C-9050-4E6C-A32D-39FA2985ECC9}"/>
              </a:ext>
            </a:extLst>
          </p:cNvPr>
          <p:cNvSpPr>
            <a:spLocks noGrp="1"/>
          </p:cNvSpPr>
          <p:nvPr/>
        </p:nvSpPr>
        <p:spPr>
          <a:xfrm>
            <a:off x="798449" y="1579096"/>
            <a:ext cx="382604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Maths - Edexcel</a:t>
            </a:r>
          </a:p>
          <a:p>
            <a:r>
              <a:rPr lang="en-GB"/>
              <a:t>English - AQA</a:t>
            </a:r>
          </a:p>
          <a:p>
            <a:r>
              <a:rPr lang="en-GB"/>
              <a:t>Science - AQA</a:t>
            </a:r>
          </a:p>
          <a:p>
            <a:r>
              <a:rPr lang="en-GB"/>
              <a:t>Religious Studies - AQA</a:t>
            </a:r>
          </a:p>
          <a:p>
            <a:r>
              <a:rPr lang="en-GB"/>
              <a:t>History - Edexcel</a:t>
            </a:r>
          </a:p>
          <a:p>
            <a:r>
              <a:rPr lang="en-GB"/>
              <a:t>Geography - AQA</a:t>
            </a:r>
          </a:p>
          <a:p>
            <a:r>
              <a:rPr lang="en-GB"/>
              <a:t>Drama – OCR</a:t>
            </a:r>
          </a:p>
          <a:p>
            <a:r>
              <a:rPr lang="en-GB"/>
              <a:t>French - AQA</a:t>
            </a:r>
          </a:p>
          <a:p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73AB045-DD57-45B4-B723-C19482AC1A27}"/>
              </a:ext>
            </a:extLst>
          </p:cNvPr>
          <p:cNvSpPr txBox="1">
            <a:spLocks/>
          </p:cNvSpPr>
          <p:nvPr/>
        </p:nvSpPr>
        <p:spPr>
          <a:xfrm>
            <a:off x="4624491" y="1579096"/>
            <a:ext cx="499310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Hospitality &amp; Catering - WJEC</a:t>
            </a:r>
          </a:p>
          <a:p>
            <a:r>
              <a:rPr lang="en-GB"/>
              <a:t>Fine Art - AQA</a:t>
            </a:r>
          </a:p>
          <a:p>
            <a:r>
              <a:rPr lang="en-GB"/>
              <a:t>Photography - AQA</a:t>
            </a:r>
          </a:p>
          <a:p>
            <a:r>
              <a:rPr lang="en-GB"/>
              <a:t>Textiles - AQA</a:t>
            </a:r>
          </a:p>
          <a:p>
            <a:r>
              <a:rPr lang="en-GB"/>
              <a:t>Health &amp; Social Care – Pearson BTEC</a:t>
            </a:r>
          </a:p>
          <a:p>
            <a:r>
              <a:rPr lang="en-GB"/>
              <a:t>PE – OCR</a:t>
            </a:r>
          </a:p>
          <a:p>
            <a:r>
              <a:rPr lang="en-GB"/>
              <a:t>Sports Studies – OCR</a:t>
            </a:r>
          </a:p>
          <a:p>
            <a:r>
              <a:rPr lang="en-GB"/>
              <a:t>Music – Eduqas</a:t>
            </a:r>
          </a:p>
          <a:p>
            <a:r>
              <a:rPr lang="en-GB">
                <a:ea typeface="Calibri"/>
                <a:cs typeface="Calibri"/>
              </a:rPr>
              <a:t>Computing - Edexcel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9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3410BA-23F8-36EA-96B6-EDBAFEEC5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801600FC-82AC-D23F-CA90-FEBFDBDCE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A890A5E0-550C-E701-6B70-9BB82D51E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9A2A92-17CF-1B18-56B9-30AAE00C219A}"/>
              </a:ext>
            </a:extLst>
          </p:cNvPr>
          <p:cNvSpPr>
            <a:spLocks noGrp="1"/>
          </p:cNvSpPr>
          <p:nvPr/>
        </p:nvSpPr>
        <p:spPr>
          <a:xfrm>
            <a:off x="1032062" y="1179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Important dates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E1FCA23-35B8-481B-421B-768972E5AD30}"/>
              </a:ext>
            </a:extLst>
          </p:cNvPr>
          <p:cNvGraphicFramePr>
            <a:graphicFrameLocks noGrp="1"/>
          </p:cNvGraphicFramePr>
          <p:nvPr/>
        </p:nvGraphicFramePr>
        <p:xfrm>
          <a:off x="1150003" y="1811890"/>
          <a:ext cx="7762875" cy="383933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38475">
                  <a:extLst>
                    <a:ext uri="{9D8B030D-6E8A-4147-A177-3AD203B41FA5}">
                      <a16:colId xmlns:a16="http://schemas.microsoft.com/office/drawing/2014/main" val="1063789584"/>
                    </a:ext>
                  </a:extLst>
                </a:gridCol>
                <a:gridCol w="4724400">
                  <a:extLst>
                    <a:ext uri="{9D8B030D-6E8A-4147-A177-3AD203B41FA5}">
                      <a16:colId xmlns:a16="http://schemas.microsoft.com/office/drawing/2014/main" val="324575882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September 2025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Begin new Key Stage option subjects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12777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December 2025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Reports Home – target grades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5624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3rd December 2025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Subject Consultation Evening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35572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March 2025 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Reports Home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37325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r"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June / July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Mock Exam session (most exams)</a:t>
                      </a:r>
                      <a:endParaRPr lang="en-GB">
                        <a:effectLst/>
                      </a:endParaRPr>
                    </a:p>
                    <a:p>
                      <a:pPr fontAlgn="base">
                        <a:lnSpc>
                          <a:spcPts val="2850"/>
                        </a:lnSpc>
                        <a:buNone/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</a:rPr>
                        <a:t>Reports Home</a:t>
                      </a:r>
                      <a:endParaRPr lang="en-GB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12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82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B5E833-F989-95D2-DFD4-56E0B83DC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91C66610-2584-E360-701B-62E16958C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1F0190B1-CFD4-E9BF-0C84-B1E47F523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B178B-61CA-4299-9A6C-4BCE3C1F7CE9}"/>
              </a:ext>
            </a:extLst>
          </p:cNvPr>
          <p:cNvSpPr>
            <a:spLocks noGrp="1"/>
          </p:cNvSpPr>
          <p:nvPr/>
        </p:nvSpPr>
        <p:spPr>
          <a:xfrm>
            <a:off x="1244973" y="20924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/>
              <a:t>Core Subject Information - </a:t>
            </a:r>
            <a:r>
              <a:rPr lang="en-US" b="1" u="sng" err="1"/>
              <a:t>Maths</a:t>
            </a:r>
            <a:endParaRPr lang="en-GB" b="1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4849A-7C1F-E661-AB15-D03B9BE57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28"/>
          <a:stretch/>
        </p:blipFill>
        <p:spPr>
          <a:xfrm>
            <a:off x="8211519" y="4543610"/>
            <a:ext cx="2160240" cy="40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40F801-2614-E340-0D76-5D049A6E1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359" y="1793118"/>
            <a:ext cx="7248439" cy="393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0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BC776D-FC26-9332-D904-517A7E769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734250E8-54FA-9648-980E-BF330946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566" y="117840"/>
            <a:ext cx="2160555" cy="990335"/>
          </a:xfrm>
          <a:prstGeom prst="rect">
            <a:avLst/>
          </a:prstGeom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0686E291-2908-7F29-1040-A070EE0D3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125" y="5247626"/>
            <a:ext cx="2030901" cy="14324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EF94B-F821-3508-1822-EF48D6E681E7}"/>
              </a:ext>
            </a:extLst>
          </p:cNvPr>
          <p:cNvSpPr>
            <a:spLocks noGrp="1"/>
          </p:cNvSpPr>
          <p:nvPr/>
        </p:nvSpPr>
        <p:spPr>
          <a:xfrm>
            <a:off x="1244973" y="20924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/>
              <a:t>Core Subject Information - </a:t>
            </a:r>
            <a:r>
              <a:rPr lang="en-US" b="1" u="sng" err="1"/>
              <a:t>Maths</a:t>
            </a:r>
            <a:endParaRPr lang="en-GB" b="1" u="sn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A2F01-05E7-9A67-212D-68255482C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1728"/>
          <a:stretch/>
        </p:blipFill>
        <p:spPr>
          <a:xfrm>
            <a:off x="9903607" y="4554816"/>
            <a:ext cx="2160240" cy="401174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03FAA913-60A1-EEE2-EF89-6303F0196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903" y="2105585"/>
            <a:ext cx="847725" cy="876300"/>
          </a:xfrm>
          <a:prstGeom prst="rect">
            <a:avLst/>
          </a:prstGeom>
        </p:spPr>
      </p:pic>
      <p:pic>
        <p:nvPicPr>
          <p:cNvPr id="8" name="Picture 7" descr="A screenshot of a math course&#10;&#10;AI-generated content may be incorrect.">
            <a:extLst>
              <a:ext uri="{FF2B5EF4-FFF2-40B4-BE49-F238E27FC236}">
                <a16:creationId xmlns:a16="http://schemas.microsoft.com/office/drawing/2014/main" id="{E7919375-D5DC-9553-5EF2-9320D1A87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" y="1711699"/>
            <a:ext cx="85725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32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8CC45B0B59514CA1980BF4ADC87A59" ma:contentTypeVersion="16" ma:contentTypeDescription="Create a new document." ma:contentTypeScope="" ma:versionID="b56edd0d9f77c705c8408c74757d6b80">
  <xsd:schema xmlns:xsd="http://www.w3.org/2001/XMLSchema" xmlns:xs="http://www.w3.org/2001/XMLSchema" xmlns:p="http://schemas.microsoft.com/office/2006/metadata/properties" xmlns:ns2="0c079a4f-5def-448d-84e1-107fa6a1da11" xmlns:ns3="3daed51f-786e-4439-8c8a-8dd4a42af93f" targetNamespace="http://schemas.microsoft.com/office/2006/metadata/properties" ma:root="true" ma:fieldsID="7cf105b147aa5475b6a054d9d800a48e" ns2:_="" ns3:_="">
    <xsd:import namespace="0c079a4f-5def-448d-84e1-107fa6a1da11"/>
    <xsd:import namespace="3daed51f-786e-4439-8c8a-8dd4a42af9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79a4f-5def-448d-84e1-107fa6a1da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92271265-baed-46f4-a92d-6ecabcdb7b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aed51f-786e-4439-8c8a-8dd4a42af93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a338857-365c-4c9b-9382-722a5e7aaceb}" ma:internalName="TaxCatchAll" ma:showField="CatchAllData" ma:web="3daed51f-786e-4439-8c8a-8dd4a42af9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079a4f-5def-448d-84e1-107fa6a1da11">
      <Terms xmlns="http://schemas.microsoft.com/office/infopath/2007/PartnerControls"/>
    </lcf76f155ced4ddcb4097134ff3c332f>
    <TaxCatchAll xmlns="3daed51f-786e-4439-8c8a-8dd4a42af93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25B39A-CE32-4643-BC12-C0548F6D7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079a4f-5def-448d-84e1-107fa6a1da11"/>
    <ds:schemaRef ds:uri="3daed51f-786e-4439-8c8a-8dd4a42af9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F8BB8B-8B12-4BAA-8646-D9BB1B677816}">
  <ds:schemaRefs>
    <ds:schemaRef ds:uri="http://schemas.microsoft.com/office/2006/metadata/properties"/>
    <ds:schemaRef ds:uri="http://schemas.microsoft.com/office/infopath/2007/PartnerControls"/>
    <ds:schemaRef ds:uri="0c079a4f-5def-448d-84e1-107fa6a1da11"/>
    <ds:schemaRef ds:uri="3daed51f-786e-4439-8c8a-8dd4a42af93f"/>
  </ds:schemaRefs>
</ds:datastoreItem>
</file>

<file path=customXml/itemProps3.xml><?xml version="1.0" encoding="utf-8"?>
<ds:datastoreItem xmlns:ds="http://schemas.openxmlformats.org/officeDocument/2006/customXml" ds:itemID="{031050EF-F05A-48D2-85BA-028064298C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1580</Words>
  <Application>Microsoft Office PowerPoint</Application>
  <PresentationFormat>Widescreen</PresentationFormat>
  <Paragraphs>233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Aptos</vt:lpstr>
      <vt:lpstr>Aptos Display</vt:lpstr>
      <vt:lpstr>Aptos Narrow</vt:lpstr>
      <vt:lpstr>Arial</vt:lpstr>
      <vt:lpstr>Calibri</vt:lpstr>
      <vt:lpstr>Calibri Light</vt:lpstr>
      <vt:lpstr>Candara</vt:lpstr>
      <vt:lpstr>Open Sans</vt:lpstr>
      <vt:lpstr>Segoe UI</vt:lpstr>
      <vt:lpstr>Times New Roman</vt:lpstr>
      <vt:lpstr>Trebuchet MS</vt:lpstr>
      <vt:lpstr>Wingdings</vt:lpstr>
      <vt:lpstr>Wingdings 3</vt:lpstr>
      <vt:lpstr>office theme</vt:lpstr>
      <vt:lpstr>Facet</vt:lpstr>
      <vt:lpstr>Year 10  Key to Success evening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   Homework Platform: Tassomai</vt:lpstr>
      <vt:lpstr>PowerPoint Presentation</vt:lpstr>
      <vt:lpstr>         </vt:lpstr>
      <vt:lpstr>PowerPoint Presentation</vt:lpstr>
      <vt:lpstr>PowerPoint Presentation</vt:lpstr>
      <vt:lpstr>Useful RE revision aids</vt:lpstr>
      <vt:lpstr>Head Of Year – Welcome  </vt:lpstr>
      <vt:lpstr>Behaviour for Learning </vt:lpstr>
      <vt:lpstr>Focus on Mental Health &amp; Wellbeing </vt:lpstr>
      <vt:lpstr>PowerPoint Presentation</vt:lpstr>
      <vt:lpstr>How Parents Can Help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 Key to Success evening</dc:title>
  <dc:creator>Lisa Scotford (DEA Staff)</dc:creator>
  <cp:lastModifiedBy>Lisa Scotford (DEA Staff)</cp:lastModifiedBy>
  <cp:revision>10</cp:revision>
  <dcterms:created xsi:type="dcterms:W3CDTF">2025-09-19T07:42:47Z</dcterms:created>
  <dcterms:modified xsi:type="dcterms:W3CDTF">2025-09-22T09:24:04Z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0x010100EA8CC45B0B59514CA1980BF4ADC87A59</vt:lpwstr>
  </property>
  <property fmtid="{D5CDD505-2E9C-101B-9397-08002B2CF9AE}" pid="3" name="MediaServiceImageTags">
    <vt:lpwstr/>
  </property>
</Properties>
</file>